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659" r:id="rId2"/>
  </p:sldMasterIdLst>
  <p:notesMasterIdLst>
    <p:notesMasterId r:id="rId34"/>
  </p:notesMasterIdLst>
  <p:sldIdLst>
    <p:sldId id="261" r:id="rId3"/>
    <p:sldId id="271" r:id="rId4"/>
    <p:sldId id="275" r:id="rId5"/>
    <p:sldId id="276" r:id="rId6"/>
    <p:sldId id="263" r:id="rId7"/>
    <p:sldId id="266" r:id="rId8"/>
    <p:sldId id="401" r:id="rId9"/>
    <p:sldId id="265" r:id="rId10"/>
    <p:sldId id="402" r:id="rId11"/>
    <p:sldId id="403" r:id="rId12"/>
    <p:sldId id="396" r:id="rId13"/>
    <p:sldId id="400" r:id="rId14"/>
    <p:sldId id="404" r:id="rId15"/>
    <p:sldId id="264" r:id="rId16"/>
    <p:sldId id="373" r:id="rId17"/>
    <p:sldId id="374" r:id="rId18"/>
    <p:sldId id="259" r:id="rId19"/>
    <p:sldId id="260" r:id="rId20"/>
    <p:sldId id="272" r:id="rId21"/>
    <p:sldId id="380" r:id="rId22"/>
    <p:sldId id="378" r:id="rId23"/>
    <p:sldId id="282" r:id="rId24"/>
    <p:sldId id="406" r:id="rId25"/>
    <p:sldId id="274" r:id="rId26"/>
    <p:sldId id="277" r:id="rId27"/>
    <p:sldId id="280" r:id="rId28"/>
    <p:sldId id="279" r:id="rId29"/>
    <p:sldId id="278" r:id="rId30"/>
    <p:sldId id="268" r:id="rId31"/>
    <p:sldId id="405" r:id="rId32"/>
    <p:sldId id="269"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D4444-D5B9-4FF7-7779-85B3EC253A29}" v="759" dt="2024-05-06T02:11:47.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33956-21C5-4EA0-AC66-F6463436214F}" type="datetimeFigureOut">
              <a:t>5/9/2024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E92FC-87E8-45A0-94AE-8E7D894F5002}" type="slidenum">
              <a:t>‹#›</a:t>
            </a:fld>
            <a:endParaRPr lang="en-GB"/>
          </a:p>
        </p:txBody>
      </p:sp>
    </p:spTree>
    <p:extLst>
      <p:ext uri="{BB962C8B-B14F-4D97-AF65-F5344CB8AC3E}">
        <p14:creationId xmlns:p14="http://schemas.microsoft.com/office/powerpoint/2010/main" val="361575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7202/1092049a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23.statcan.gc.ca/imdb/p3VD.pl?Function=getVD&amp;TVD=126910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23.statcan.gc.ca/imdb/p3VD.pl?Function=getVD&amp;TVD=126910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iki.lyrasis.org/display/DSDOC7x/Handle.Net+Registry+Suppo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ea typeface="Calibri"/>
              <a:cs typeface="Calibri"/>
            </a:endParaRPr>
          </a:p>
          <a:p>
            <a:r>
              <a:rPr lang="en-US">
                <a:cs typeface="Calibri"/>
              </a:rPr>
              <a:t>KM</a:t>
            </a:r>
            <a:endParaRPr lang="en-US"/>
          </a:p>
          <a:p>
            <a:r>
              <a:rPr lang="en-US"/>
              <a:t>Slides 1-5 KM 5 min</a:t>
            </a:r>
            <a:endParaRPr lang="en-US">
              <a:ea typeface="Calibri"/>
              <a:cs typeface="Calibri"/>
            </a:endParaRPr>
          </a:p>
          <a:p>
            <a:r>
              <a:rPr lang="en-US"/>
              <a:t>Slides 6-10 LG 5-10 min</a:t>
            </a:r>
            <a:endParaRPr lang="en-GB"/>
          </a:p>
          <a:p>
            <a:r>
              <a:rPr lang="en-US"/>
              <a:t>Tool slides 15-20 min, slightly reorganizing so we can cover the ones we added/are comfortable with:  </a:t>
            </a:r>
            <a:endParaRPr lang="en-GB"/>
          </a:p>
          <a:p>
            <a:r>
              <a:rPr lang="en-US"/>
              <a:t>11-15 KM</a:t>
            </a:r>
            <a:endParaRPr lang="en-GB"/>
          </a:p>
          <a:p>
            <a:r>
              <a:rPr lang="en-US"/>
              <a:t>15-18 LG</a:t>
            </a:r>
            <a:endParaRPr lang="en-GB"/>
          </a:p>
          <a:p>
            <a:r>
              <a:rPr lang="en-US"/>
              <a:t>19-21 KM</a:t>
            </a:r>
            <a:endParaRPr lang="en-GB"/>
          </a:p>
          <a:p>
            <a:r>
              <a:rPr lang="en-US"/>
              <a:t>Slides 22-24 LG</a:t>
            </a:r>
            <a:endParaRPr lang="en-GB"/>
          </a:p>
          <a:p>
            <a:r>
              <a:rPr lang="en-US"/>
              <a:t> </a:t>
            </a:r>
            <a:endParaRPr lang="en-GB"/>
          </a:p>
          <a:p>
            <a:r>
              <a:rPr lang="en-US"/>
              <a:t>Leaving 5-10 min for discussion?</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C02FE6B6-F291-4905-93E6-FBBF58114035}" type="slidenum">
              <a:rPr lang="en-GB"/>
              <a:t>1</a:t>
            </a:fld>
            <a:endParaRPr lang="en-GB"/>
          </a:p>
        </p:txBody>
      </p:sp>
    </p:spTree>
    <p:extLst>
      <p:ext uri="{BB962C8B-B14F-4D97-AF65-F5344CB8AC3E}">
        <p14:creationId xmlns:p14="http://schemas.microsoft.com/office/powerpoint/2010/main" val="370339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LG</a:t>
            </a:r>
            <a:endParaRPr lang="en-US"/>
          </a:p>
          <a:p>
            <a:r>
              <a:rPr lang="en-US"/>
              <a:t>https://openalex.org/</a:t>
            </a:r>
          </a:p>
        </p:txBody>
      </p:sp>
      <p:sp>
        <p:nvSpPr>
          <p:cNvPr id="4" name="Slide Number Placeholder 3"/>
          <p:cNvSpPr>
            <a:spLocks noGrp="1"/>
          </p:cNvSpPr>
          <p:nvPr>
            <p:ph type="sldNum" sz="quarter" idx="5"/>
          </p:nvPr>
        </p:nvSpPr>
        <p:spPr/>
        <p:txBody>
          <a:bodyPr/>
          <a:lstStyle/>
          <a:p>
            <a:fld id="{C02FE6B6-F291-4905-93E6-FBBF58114035}" type="slidenum">
              <a:rPr lang="en-GB"/>
              <a:t>13</a:t>
            </a:fld>
            <a:endParaRPr lang="en-GB"/>
          </a:p>
        </p:txBody>
      </p:sp>
    </p:spTree>
    <p:extLst>
      <p:ext uri="{BB962C8B-B14F-4D97-AF65-F5344CB8AC3E}">
        <p14:creationId xmlns:p14="http://schemas.microsoft.com/office/powerpoint/2010/main" val="47914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LG</a:t>
            </a:r>
          </a:p>
        </p:txBody>
      </p:sp>
      <p:sp>
        <p:nvSpPr>
          <p:cNvPr id="4" name="Slide Number Placeholder 3"/>
          <p:cNvSpPr>
            <a:spLocks noGrp="1"/>
          </p:cNvSpPr>
          <p:nvPr>
            <p:ph type="sldNum" sz="quarter" idx="5"/>
          </p:nvPr>
        </p:nvSpPr>
        <p:spPr/>
        <p:txBody>
          <a:bodyPr/>
          <a:lstStyle/>
          <a:p>
            <a:fld id="{C02FE6B6-F291-4905-93E6-FBBF58114035}" type="slidenum">
              <a:rPr lang="en-GB"/>
              <a:t>14</a:t>
            </a:fld>
            <a:endParaRPr lang="en-GB"/>
          </a:p>
        </p:txBody>
      </p:sp>
    </p:spTree>
    <p:extLst>
      <p:ext uri="{BB962C8B-B14F-4D97-AF65-F5344CB8AC3E}">
        <p14:creationId xmlns:p14="http://schemas.microsoft.com/office/powerpoint/2010/main" val="215175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a:t>Let’s look at how that works. Well, every time I give a conference paper, publish an article, or get a grant, I have to update a number of different sources.  (E.g.  CV, Canadian Common CV, Social Sciences and Humanities Research Council, Professional Profile, Department Chair, SSHRC CV, Research Office, Project Website.) This not a good model, because humans are terrible at that kind of task. We’re slow, inconsistent, error-prone, expensive, and often quite grumpy.</a:t>
            </a:r>
          </a:p>
        </p:txBody>
      </p:sp>
      <p:sp>
        <p:nvSpPr>
          <p:cNvPr id="4" name="Slide Number Placeholder 3"/>
          <p:cNvSpPr>
            <a:spLocks noGrp="1"/>
          </p:cNvSpPr>
          <p:nvPr>
            <p:ph type="sldNum" sz="quarter" idx="5"/>
          </p:nvPr>
        </p:nvSpPr>
        <p:spPr/>
        <p:txBody>
          <a:bodyPr/>
          <a:lstStyle/>
          <a:p>
            <a:fld id="{C7F68CC7-10A2-BC4E-A876-3980D147C94B}" type="slidenum">
              <a:rPr lang="en-US" smtClean="0"/>
              <a:t>15</a:t>
            </a:fld>
            <a:endParaRPr lang="en-US"/>
          </a:p>
        </p:txBody>
      </p:sp>
    </p:spTree>
    <p:extLst>
      <p:ext uri="{BB962C8B-B14F-4D97-AF65-F5344CB8AC3E}">
        <p14:creationId xmlns:p14="http://schemas.microsoft.com/office/powerpoint/2010/main" val="365727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Persistent Identifiers can help to alleviate a lot of the burden of information exchange. If I publish an article, and I include my ORCID ID, then </a:t>
            </a:r>
            <a:r>
              <a:rPr lang="en-US" sz="2400" err="1"/>
              <a:t>Crossref</a:t>
            </a:r>
            <a:r>
              <a:rPr lang="en-US" sz="2400"/>
              <a:t> can push that publication information directly into my ORCID profile. Other platforms can then use that ORCID ID to automatically update information about publications or grants. </a:t>
            </a:r>
          </a:p>
        </p:txBody>
      </p:sp>
      <p:sp>
        <p:nvSpPr>
          <p:cNvPr id="4" name="Slide Number Placeholder 3"/>
          <p:cNvSpPr>
            <a:spLocks noGrp="1"/>
          </p:cNvSpPr>
          <p:nvPr>
            <p:ph type="sldNum" sz="quarter" idx="5"/>
          </p:nvPr>
        </p:nvSpPr>
        <p:spPr/>
        <p:txBody>
          <a:bodyPr/>
          <a:lstStyle/>
          <a:p>
            <a:fld id="{C7F68CC7-10A2-BC4E-A876-3980D147C94B}" type="slidenum">
              <a:rPr lang="en-US" smtClean="0"/>
              <a:t>16</a:t>
            </a:fld>
            <a:endParaRPr lang="en-US"/>
          </a:p>
        </p:txBody>
      </p:sp>
    </p:spTree>
    <p:extLst>
      <p:ext uri="{BB962C8B-B14F-4D97-AF65-F5344CB8AC3E}">
        <p14:creationId xmlns:p14="http://schemas.microsoft.com/office/powerpoint/2010/main" val="303964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LG</a:t>
            </a:r>
            <a:endParaRPr lang="en-US"/>
          </a:p>
          <a:p>
            <a:r>
              <a:rPr lang="en-US"/>
              <a:t>https://openalex.org/</a:t>
            </a:r>
          </a:p>
        </p:txBody>
      </p:sp>
      <p:sp>
        <p:nvSpPr>
          <p:cNvPr id="4" name="Slide Number Placeholder 3"/>
          <p:cNvSpPr>
            <a:spLocks noGrp="1"/>
          </p:cNvSpPr>
          <p:nvPr>
            <p:ph type="sldNum" sz="quarter" idx="5"/>
          </p:nvPr>
        </p:nvSpPr>
        <p:spPr/>
        <p:txBody>
          <a:bodyPr/>
          <a:lstStyle/>
          <a:p>
            <a:fld id="{C02FE6B6-F291-4905-93E6-FBBF58114035}" type="slidenum">
              <a:rPr lang="en-GB"/>
              <a:t>17</a:t>
            </a:fld>
            <a:endParaRPr lang="en-GB"/>
          </a:p>
        </p:txBody>
      </p:sp>
    </p:spTree>
    <p:extLst>
      <p:ext uri="{BB962C8B-B14F-4D97-AF65-F5344CB8AC3E}">
        <p14:creationId xmlns:p14="http://schemas.microsoft.com/office/powerpoint/2010/main" val="171149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www.doi.org</a:t>
            </a:r>
            <a:r>
              <a:rPr lang="en-US"/>
              <a:t>/factsheets/</a:t>
            </a:r>
            <a:r>
              <a:rPr lang="en-US" err="1"/>
              <a:t>DOIHandle.html</a:t>
            </a:r>
            <a:endParaRPr lang="en-US"/>
          </a:p>
          <a:p>
            <a:endParaRPr lang="en-US"/>
          </a:p>
        </p:txBody>
      </p:sp>
      <p:sp>
        <p:nvSpPr>
          <p:cNvPr id="4" name="Slide Number Placeholder 3"/>
          <p:cNvSpPr>
            <a:spLocks noGrp="1"/>
          </p:cNvSpPr>
          <p:nvPr>
            <p:ph type="sldNum" sz="quarter" idx="5"/>
          </p:nvPr>
        </p:nvSpPr>
        <p:spPr/>
        <p:txBody>
          <a:bodyPr/>
          <a:lstStyle/>
          <a:p>
            <a:fld id="{E58627D9-4094-6346-83E6-F1BFB808E6D1}" type="slidenum">
              <a:rPr lang="en-US" smtClean="0"/>
              <a:t>18</a:t>
            </a:fld>
            <a:endParaRPr lang="en-US"/>
          </a:p>
        </p:txBody>
      </p:sp>
    </p:spTree>
    <p:extLst>
      <p:ext uri="{BB962C8B-B14F-4D97-AF65-F5344CB8AC3E}">
        <p14:creationId xmlns:p14="http://schemas.microsoft.com/office/powerpoint/2010/main" val="165570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effectLst/>
                <a:latin typeface="+mn-lt"/>
              </a:rPr>
              <a:t>Many libraries maintain </a:t>
            </a:r>
            <a:r>
              <a:rPr lang="en-US" sz="1800" b="0" i="0" err="1">
                <a:effectLst/>
                <a:latin typeface="+mn-lt"/>
              </a:rPr>
              <a:t>Crossref</a:t>
            </a:r>
            <a:r>
              <a:rPr lang="en-US" sz="1800" b="0" i="0">
                <a:effectLst/>
                <a:latin typeface="+mn-lt"/>
              </a:rPr>
              <a:t> membership to permit hosted journals to apply DOIs to articles. This provides stable links within article citations, and also allows journal article citation data to ingested into the </a:t>
            </a:r>
            <a:r>
              <a:rPr lang="en-US" sz="1800" b="0" i="0" err="1">
                <a:effectLst/>
                <a:latin typeface="+mn-lt"/>
              </a:rPr>
              <a:t>Crossref</a:t>
            </a:r>
            <a:r>
              <a:rPr lang="en-US" sz="1800" b="0" i="0">
                <a:effectLst/>
                <a:latin typeface="+mn-lt"/>
              </a:rPr>
              <a:t> data hub, so it can become accessible via </a:t>
            </a:r>
            <a:r>
              <a:rPr lang="en-US" sz="1800" b="0" i="0" err="1">
                <a:effectLst/>
                <a:latin typeface="+mn-lt"/>
              </a:rPr>
              <a:t>Crossref</a:t>
            </a:r>
            <a:r>
              <a:rPr lang="en-US" sz="1800" b="0" i="0">
                <a:effectLst/>
                <a:latin typeface="+mn-lt"/>
              </a:rPr>
              <a:t> APIs.  </a:t>
            </a:r>
          </a:p>
          <a:p>
            <a:endParaRPr lang="en-US" b="1" i="0">
              <a:effectLst/>
              <a:latin typeface="Noto Sans" panose="020B0502040504020204" pitchFamily="34"/>
            </a:endParaRPr>
          </a:p>
          <a:p>
            <a:r>
              <a:rPr lang="en-US" b="1" i="0">
                <a:effectLst/>
                <a:latin typeface="Noto Sans" panose="020B0502040504020204" pitchFamily="34"/>
              </a:rPr>
              <a:t> </a:t>
            </a:r>
            <a:r>
              <a:rPr lang="en-US" b="0" i="0">
                <a:solidFill>
                  <a:srgbClr val="009DE5"/>
                </a:solidFill>
                <a:effectLst/>
                <a:latin typeface="Noto Sans" panose="020B0502040504020204" pitchFamily="34"/>
                <a:hlinkClick r:id="rId3"/>
              </a:rPr>
              <a:t>https://doi.org/10.7202/1092049ar</a:t>
            </a:r>
            <a:endParaRPr lang="en-US" b="0" i="0">
              <a:solidFill>
                <a:srgbClr val="009DE5"/>
              </a:solidFill>
              <a:effectLst/>
              <a:latin typeface="Noto Sans" panose="020B0502040504020204" pitchFamily="34"/>
            </a:endParaRPr>
          </a:p>
          <a:p>
            <a:endParaRPr lang="en-US" b="0" i="0">
              <a:solidFill>
                <a:srgbClr val="009DE5"/>
              </a:solidFill>
              <a:effectLst/>
              <a:latin typeface="Noto Sans" panose="020B0502040504020204" pitchFamily="34"/>
            </a:endParaRPr>
          </a:p>
          <a:p>
            <a:r>
              <a:rPr lang="en-US" b="0" i="0">
                <a:solidFill>
                  <a:srgbClr val="009DE5"/>
                </a:solidFill>
                <a:effectLst/>
                <a:latin typeface="Noto Sans" panose="020B0502040504020204" pitchFamily="34"/>
              </a:rPr>
              <a:t>Philosophy in review – UVic OJS</a:t>
            </a:r>
            <a:endParaRPr lang="en-US"/>
          </a:p>
        </p:txBody>
      </p:sp>
      <p:sp>
        <p:nvSpPr>
          <p:cNvPr id="4" name="Slide Number Placeholder 3"/>
          <p:cNvSpPr>
            <a:spLocks noGrp="1"/>
          </p:cNvSpPr>
          <p:nvPr>
            <p:ph type="sldNum" sz="quarter" idx="5"/>
          </p:nvPr>
        </p:nvSpPr>
        <p:spPr/>
        <p:txBody>
          <a:bodyPr/>
          <a:lstStyle/>
          <a:p>
            <a:fld id="{C7F68CC7-10A2-BC4E-A876-3980D147C94B}" type="slidenum">
              <a:rPr lang="en-US" smtClean="0"/>
              <a:t>20</a:t>
            </a:fld>
            <a:endParaRPr lang="en-US"/>
          </a:p>
        </p:txBody>
      </p:sp>
    </p:spTree>
    <p:extLst>
      <p:ext uri="{BB962C8B-B14F-4D97-AF65-F5344CB8AC3E}">
        <p14:creationId xmlns:p14="http://schemas.microsoft.com/office/powerpoint/2010/main" val="639721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If you are a member of Borealis, then you benefit from the </a:t>
            </a:r>
            <a:r>
              <a:rPr lang="en-US" sz="2000" err="1"/>
              <a:t>Datacite</a:t>
            </a:r>
            <a:r>
              <a:rPr lang="en-US" sz="2000"/>
              <a:t> membership that is maintained by Scholar’s Portal. This permits the automatic minting of DOIs for all published datasets. Many journals that require data deposit stipulate that the data repository must provide a DOI for the dataset. </a:t>
            </a:r>
          </a:p>
        </p:txBody>
      </p:sp>
      <p:sp>
        <p:nvSpPr>
          <p:cNvPr id="4" name="Slide Number Placeholder 3"/>
          <p:cNvSpPr>
            <a:spLocks noGrp="1"/>
          </p:cNvSpPr>
          <p:nvPr>
            <p:ph type="sldNum" sz="quarter" idx="5"/>
          </p:nvPr>
        </p:nvSpPr>
        <p:spPr/>
        <p:txBody>
          <a:bodyPr/>
          <a:lstStyle/>
          <a:p>
            <a:fld id="{C7F68CC7-10A2-BC4E-A876-3980D147C94B}" type="slidenum">
              <a:rPr lang="en-US" smtClean="0"/>
              <a:t>21</a:t>
            </a:fld>
            <a:endParaRPr lang="en-US"/>
          </a:p>
        </p:txBody>
      </p:sp>
    </p:spTree>
    <p:extLst>
      <p:ext uri="{BB962C8B-B14F-4D97-AF65-F5344CB8AC3E}">
        <p14:creationId xmlns:p14="http://schemas.microsoft.com/office/powerpoint/2010/main" val="305050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 action="ppaction://noaction"/>
              </a:rPr>
              <a:t>Number of public universities in Canada from StatCan: https://www23.statcan.gc.ca/imdb/p3VD.pl?Function=getVD&amp;TVD=1269102</a:t>
            </a:r>
          </a:p>
        </p:txBody>
      </p:sp>
      <p:sp>
        <p:nvSpPr>
          <p:cNvPr id="4" name="Slide Number Placeholder 3"/>
          <p:cNvSpPr>
            <a:spLocks noGrp="1"/>
          </p:cNvSpPr>
          <p:nvPr>
            <p:ph type="sldNum" sz="quarter" idx="5"/>
          </p:nvPr>
        </p:nvSpPr>
        <p:spPr/>
        <p:txBody>
          <a:bodyPr/>
          <a:lstStyle/>
          <a:p>
            <a:fld id="{787E92FC-87E8-45A0-94AE-8E7D894F5002}" type="slidenum">
              <a:rPr lang="en-GB"/>
              <a:t>26</a:t>
            </a:fld>
            <a:endParaRPr lang="en-GB"/>
          </a:p>
        </p:txBody>
      </p:sp>
    </p:spTree>
    <p:extLst>
      <p:ext uri="{BB962C8B-B14F-4D97-AF65-F5344CB8AC3E}">
        <p14:creationId xmlns:p14="http://schemas.microsoft.com/office/powerpoint/2010/main" val="240805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https://www23.statcan.gc.ca/imdb/p3VD.pl?Function=getVD&amp;TVD=1269102</a:t>
            </a:r>
            <a:endParaRPr lang="en-US"/>
          </a:p>
        </p:txBody>
      </p:sp>
      <p:sp>
        <p:nvSpPr>
          <p:cNvPr id="4" name="Slide Number Placeholder 3"/>
          <p:cNvSpPr>
            <a:spLocks noGrp="1"/>
          </p:cNvSpPr>
          <p:nvPr>
            <p:ph type="sldNum" sz="quarter" idx="5"/>
          </p:nvPr>
        </p:nvSpPr>
        <p:spPr/>
        <p:txBody>
          <a:bodyPr/>
          <a:lstStyle/>
          <a:p>
            <a:fld id="{787E92FC-87E8-45A0-94AE-8E7D894F5002}" type="slidenum">
              <a:rPr lang="en-GB"/>
              <a:t>27</a:t>
            </a:fld>
            <a:endParaRPr lang="en-GB"/>
          </a:p>
        </p:txBody>
      </p:sp>
    </p:spTree>
    <p:extLst>
      <p:ext uri="{BB962C8B-B14F-4D97-AF65-F5344CB8AC3E}">
        <p14:creationId xmlns:p14="http://schemas.microsoft.com/office/powerpoint/2010/main" val="343386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LG</a:t>
            </a:r>
          </a:p>
        </p:txBody>
      </p:sp>
      <p:sp>
        <p:nvSpPr>
          <p:cNvPr id="4" name="Slide Number Placeholder 3"/>
          <p:cNvSpPr>
            <a:spLocks noGrp="1"/>
          </p:cNvSpPr>
          <p:nvPr>
            <p:ph type="sldNum" sz="quarter" idx="5"/>
          </p:nvPr>
        </p:nvSpPr>
        <p:spPr/>
        <p:txBody>
          <a:bodyPr/>
          <a:lstStyle/>
          <a:p>
            <a:fld id="{C02FE6B6-F291-4905-93E6-FBBF58114035}" type="slidenum">
              <a:rPr lang="en-GB"/>
              <a:t>5</a:t>
            </a:fld>
            <a:endParaRPr lang="en-GB"/>
          </a:p>
        </p:txBody>
      </p:sp>
    </p:spTree>
    <p:extLst>
      <p:ext uri="{BB962C8B-B14F-4D97-AF65-F5344CB8AC3E}">
        <p14:creationId xmlns:p14="http://schemas.microsoft.com/office/powerpoint/2010/main" val="2920567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https://www23.statcan.gc.ca/imdb/p3VD.pl?Function=getVD&amp;TVD=1269102</a:t>
            </a:r>
            <a:endParaRPr lang="en-US"/>
          </a:p>
        </p:txBody>
      </p:sp>
      <p:sp>
        <p:nvSpPr>
          <p:cNvPr id="4" name="Slide Number Placeholder 3"/>
          <p:cNvSpPr>
            <a:spLocks noGrp="1"/>
          </p:cNvSpPr>
          <p:nvPr>
            <p:ph type="sldNum" sz="quarter" idx="5"/>
          </p:nvPr>
        </p:nvSpPr>
        <p:spPr/>
        <p:txBody>
          <a:bodyPr/>
          <a:lstStyle/>
          <a:p>
            <a:fld id="{787E92FC-87E8-45A0-94AE-8E7D894F5002}" type="slidenum">
              <a:rPr lang="en-GB"/>
              <a:t>28</a:t>
            </a:fld>
            <a:endParaRPr lang="en-GB"/>
          </a:p>
        </p:txBody>
      </p:sp>
    </p:spTree>
    <p:extLst>
      <p:ext uri="{BB962C8B-B14F-4D97-AF65-F5344CB8AC3E}">
        <p14:creationId xmlns:p14="http://schemas.microsoft.com/office/powerpoint/2010/main" val="408179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 models like Dataverse, with researcher-contributed metadata, ensure that DOI schema </a:t>
            </a:r>
            <a:r>
              <a:rPr lang="en-US" dirty="0" err="1">
                <a:cs typeface="Calibri"/>
              </a:rPr>
              <a:t>reqs</a:t>
            </a:r>
            <a:r>
              <a:rPr lang="en-US" dirty="0">
                <a:cs typeface="Calibri"/>
              </a:rPr>
              <a:t> are fulfilled?</a:t>
            </a:r>
          </a:p>
          <a:p>
            <a:r>
              <a:rPr lang="en-US" dirty="0">
                <a:cs typeface="Calibri"/>
              </a:rPr>
              <a:t>Is there any conscious mapping of mandatory fields in national platform to mandatory fields in DOI schemas?</a:t>
            </a:r>
          </a:p>
          <a:p>
            <a:r>
              <a:rPr lang="en-US" dirty="0">
                <a:cs typeface="Calibri"/>
              </a:rPr>
              <a:t>How many ORCIDs are in Dataverse?</a:t>
            </a:r>
          </a:p>
          <a:p>
            <a:r>
              <a:rPr lang="en-US" dirty="0">
                <a:cs typeface="Calibri"/>
              </a:rPr>
              <a:t>Next instance of </a:t>
            </a:r>
            <a:r>
              <a:rPr lang="en-US" dirty="0" err="1">
                <a:cs typeface="Calibri"/>
              </a:rPr>
              <a:t>Dspace</a:t>
            </a:r>
            <a:r>
              <a:rPr lang="en-US" dirty="0">
                <a:cs typeface="Calibri"/>
              </a:rPr>
              <a:t> (8) there will be a two-way entity API so </a:t>
            </a:r>
            <a:r>
              <a:rPr lang="en-US" dirty="0" err="1">
                <a:cs typeface="Calibri"/>
              </a:rPr>
              <a:t>DSpace</a:t>
            </a:r>
            <a:r>
              <a:rPr lang="en-US" dirty="0">
                <a:cs typeface="Calibri"/>
              </a:rPr>
              <a:t> can update ORCID records. </a:t>
            </a:r>
          </a:p>
          <a:p>
            <a:endParaRPr lang="en-US" dirty="0">
              <a:cs typeface="Calibri"/>
            </a:endParaRPr>
          </a:p>
        </p:txBody>
      </p:sp>
      <p:sp>
        <p:nvSpPr>
          <p:cNvPr id="4" name="Slide Number Placeholder 3"/>
          <p:cNvSpPr>
            <a:spLocks noGrp="1"/>
          </p:cNvSpPr>
          <p:nvPr>
            <p:ph type="sldNum" sz="quarter" idx="5"/>
          </p:nvPr>
        </p:nvSpPr>
        <p:spPr/>
        <p:txBody>
          <a:bodyPr/>
          <a:lstStyle/>
          <a:p>
            <a:fld id="{C02FE6B6-F291-4905-93E6-FBBF58114035}" type="slidenum">
              <a:rPr lang="en-GB"/>
              <a:t>29</a:t>
            </a:fld>
            <a:endParaRPr lang="en-GB"/>
          </a:p>
        </p:txBody>
      </p:sp>
    </p:spTree>
    <p:extLst>
      <p:ext uri="{BB962C8B-B14F-4D97-AF65-F5344CB8AC3E}">
        <p14:creationId xmlns:p14="http://schemas.microsoft.com/office/powerpoint/2010/main" val="61595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do models like Dataverse – researcher metadata</a:t>
            </a:r>
          </a:p>
          <a:p>
            <a:r>
              <a:rPr lang="en-US">
                <a:cs typeface="Calibri"/>
              </a:rPr>
              <a:t>Is there any conscious mapping of mandatory fields in national platform to mandatory fields in </a:t>
            </a:r>
          </a:p>
          <a:p>
            <a:r>
              <a:rPr lang="en-US">
                <a:cs typeface="Calibri"/>
              </a:rPr>
              <a:t>Next instance of </a:t>
            </a:r>
            <a:r>
              <a:rPr lang="en-US" err="1">
                <a:cs typeface="Calibri"/>
              </a:rPr>
              <a:t>Dspace</a:t>
            </a:r>
            <a:r>
              <a:rPr lang="en-US">
                <a:cs typeface="Calibri"/>
              </a:rPr>
              <a:t> (8) there will be a two-way entity API so </a:t>
            </a:r>
            <a:r>
              <a:rPr lang="en-US" err="1">
                <a:cs typeface="Calibri"/>
              </a:rPr>
              <a:t>DSpace</a:t>
            </a:r>
            <a:r>
              <a:rPr lang="en-US">
                <a:cs typeface="Calibri"/>
              </a:rPr>
              <a:t> can update ORCID records. </a:t>
            </a:r>
          </a:p>
          <a:p>
            <a:r>
              <a:rPr lang="en-US">
                <a:cs typeface="Calibri"/>
              </a:rPr>
              <a:t>How many ORCIDs are in Dataverse. </a:t>
            </a:r>
          </a:p>
        </p:txBody>
      </p:sp>
      <p:sp>
        <p:nvSpPr>
          <p:cNvPr id="4" name="Slide Number Placeholder 3"/>
          <p:cNvSpPr>
            <a:spLocks noGrp="1"/>
          </p:cNvSpPr>
          <p:nvPr>
            <p:ph type="sldNum" sz="quarter" idx="5"/>
          </p:nvPr>
        </p:nvSpPr>
        <p:spPr/>
        <p:txBody>
          <a:bodyPr/>
          <a:lstStyle/>
          <a:p>
            <a:fld id="{C02FE6B6-F291-4905-93E6-FBBF58114035}" type="slidenum">
              <a:rPr lang="en-GB"/>
              <a:t>30</a:t>
            </a:fld>
            <a:endParaRPr lang="en-GB"/>
          </a:p>
        </p:txBody>
      </p:sp>
    </p:spTree>
    <p:extLst>
      <p:ext uri="{BB962C8B-B14F-4D97-AF65-F5344CB8AC3E}">
        <p14:creationId xmlns:p14="http://schemas.microsoft.com/office/powerpoint/2010/main" val="280548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LG</a:t>
            </a:r>
          </a:p>
        </p:txBody>
      </p:sp>
      <p:sp>
        <p:nvSpPr>
          <p:cNvPr id="4" name="Slide Number Placeholder 3"/>
          <p:cNvSpPr>
            <a:spLocks noGrp="1"/>
          </p:cNvSpPr>
          <p:nvPr>
            <p:ph type="sldNum" sz="quarter" idx="5"/>
          </p:nvPr>
        </p:nvSpPr>
        <p:spPr/>
        <p:txBody>
          <a:bodyPr/>
          <a:lstStyle/>
          <a:p>
            <a:fld id="{C02FE6B6-F291-4905-93E6-FBBF58114035}" type="slidenum">
              <a:rPr lang="en-GB"/>
              <a:t>31</a:t>
            </a:fld>
            <a:endParaRPr lang="en-GB"/>
          </a:p>
        </p:txBody>
      </p:sp>
    </p:spTree>
    <p:extLst>
      <p:ext uri="{BB962C8B-B14F-4D97-AF65-F5344CB8AC3E}">
        <p14:creationId xmlns:p14="http://schemas.microsoft.com/office/powerpoint/2010/main" val="344017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https://arks.org/about/comparing-arks-and-other-identifiers</a:t>
            </a:r>
          </a:p>
          <a:p>
            <a:r>
              <a:rPr lang="en-US"/>
              <a:t>https://collections.si.edu/search/record/ark:/65665/fd5ad97cb86caaf42098fde98d70f52f072</a:t>
            </a:r>
            <a:endParaRPr lang="en-US">
              <a:cs typeface="Calibri"/>
            </a:endParaRPr>
          </a:p>
        </p:txBody>
      </p:sp>
      <p:sp>
        <p:nvSpPr>
          <p:cNvPr id="4" name="Slide Number Placeholder 3"/>
          <p:cNvSpPr>
            <a:spLocks noGrp="1"/>
          </p:cNvSpPr>
          <p:nvPr>
            <p:ph type="sldNum" sz="quarter" idx="5"/>
          </p:nvPr>
        </p:nvSpPr>
        <p:spPr/>
        <p:txBody>
          <a:bodyPr/>
          <a:lstStyle/>
          <a:p>
            <a:fld id="{C02FE6B6-F291-4905-93E6-FBBF58114035}" type="slidenum">
              <a:rPr lang="en-GB"/>
              <a:t>6</a:t>
            </a:fld>
            <a:endParaRPr lang="en-GB"/>
          </a:p>
        </p:txBody>
      </p:sp>
    </p:spTree>
    <p:extLst>
      <p:ext uri="{BB962C8B-B14F-4D97-AF65-F5344CB8AC3E}">
        <p14:creationId xmlns:p14="http://schemas.microsoft.com/office/powerpoint/2010/main" val="86147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https://arks.org/about/comparing-arks-and-other-identifiers</a:t>
            </a:r>
          </a:p>
          <a:p>
            <a:r>
              <a:rPr lang="en-US"/>
              <a:t>https://en.wikipedia.org/wiki/Handle_System</a:t>
            </a:r>
          </a:p>
        </p:txBody>
      </p:sp>
      <p:sp>
        <p:nvSpPr>
          <p:cNvPr id="4" name="Slide Number Placeholder 3"/>
          <p:cNvSpPr>
            <a:spLocks noGrp="1"/>
          </p:cNvSpPr>
          <p:nvPr>
            <p:ph type="sldNum" sz="quarter" idx="5"/>
          </p:nvPr>
        </p:nvSpPr>
        <p:spPr/>
        <p:txBody>
          <a:bodyPr/>
          <a:lstStyle/>
          <a:p>
            <a:fld id="{C02FE6B6-F291-4905-93E6-FBBF58114035}" type="slidenum">
              <a:rPr lang="en-GB"/>
              <a:t>7</a:t>
            </a:fld>
            <a:endParaRPr lang="en-GB"/>
          </a:p>
        </p:txBody>
      </p:sp>
    </p:spTree>
    <p:extLst>
      <p:ext uri="{BB962C8B-B14F-4D97-AF65-F5344CB8AC3E}">
        <p14:creationId xmlns:p14="http://schemas.microsoft.com/office/powerpoint/2010/main" val="411823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https://wiki.lyrasis.org/display/DSDOC7x/Handle.Net+Registry+Support</a:t>
            </a:r>
            <a:endParaRPr lang="en-US"/>
          </a:p>
          <a:p>
            <a:r>
              <a:rPr lang="en-US"/>
              <a:t>https://www.dona.net/prefix/resolve</a:t>
            </a:r>
            <a:endParaRPr lang="en-US">
              <a:cs typeface="Calibri" panose="020F0502020204030204"/>
            </a:endParaRPr>
          </a:p>
          <a:p>
            <a:r>
              <a:rPr lang="en-US"/>
              <a:t>The Handle and DOI schemes in addition require that the Handle protocol layer and global server grid be available at all times.</a:t>
            </a:r>
            <a:endParaRPr lang="en-US">
              <a:cs typeface="Calibri"/>
            </a:endParaRPr>
          </a:p>
        </p:txBody>
      </p:sp>
      <p:sp>
        <p:nvSpPr>
          <p:cNvPr id="4" name="Slide Number Placeholder 3"/>
          <p:cNvSpPr>
            <a:spLocks noGrp="1"/>
          </p:cNvSpPr>
          <p:nvPr>
            <p:ph type="sldNum" sz="quarter" idx="5"/>
          </p:nvPr>
        </p:nvSpPr>
        <p:spPr/>
        <p:txBody>
          <a:bodyPr/>
          <a:lstStyle/>
          <a:p>
            <a:fld id="{C02FE6B6-F291-4905-93E6-FBBF58114035}" type="slidenum">
              <a:rPr lang="en-GB"/>
              <a:t>8</a:t>
            </a:fld>
            <a:endParaRPr lang="en-GB"/>
          </a:p>
        </p:txBody>
      </p:sp>
    </p:spTree>
    <p:extLst>
      <p:ext uri="{BB962C8B-B14F-4D97-AF65-F5344CB8AC3E}">
        <p14:creationId xmlns:p14="http://schemas.microsoft.com/office/powerpoint/2010/main" val="156688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LG</a:t>
            </a:r>
          </a:p>
        </p:txBody>
      </p:sp>
      <p:sp>
        <p:nvSpPr>
          <p:cNvPr id="4" name="Slide Number Placeholder 3"/>
          <p:cNvSpPr>
            <a:spLocks noGrp="1"/>
          </p:cNvSpPr>
          <p:nvPr>
            <p:ph type="sldNum" sz="quarter" idx="5"/>
          </p:nvPr>
        </p:nvSpPr>
        <p:spPr/>
        <p:txBody>
          <a:bodyPr/>
          <a:lstStyle/>
          <a:p>
            <a:fld id="{C02FE6B6-F291-4905-93E6-FBBF58114035}" type="slidenum">
              <a:rPr lang="en-GB"/>
              <a:t>9</a:t>
            </a:fld>
            <a:endParaRPr lang="en-GB"/>
          </a:p>
        </p:txBody>
      </p:sp>
    </p:spTree>
    <p:extLst>
      <p:ext uri="{BB962C8B-B14F-4D97-AF65-F5344CB8AC3E}">
        <p14:creationId xmlns:p14="http://schemas.microsoft.com/office/powerpoint/2010/main" val="362893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Handle and DOI schemes in addition require that the Handle protocol layer and global server grid be available at all times.</a:t>
            </a:r>
          </a:p>
        </p:txBody>
      </p:sp>
      <p:sp>
        <p:nvSpPr>
          <p:cNvPr id="4" name="Slide Number Placeholder 3"/>
          <p:cNvSpPr>
            <a:spLocks noGrp="1"/>
          </p:cNvSpPr>
          <p:nvPr>
            <p:ph type="sldNum" sz="quarter" idx="5"/>
          </p:nvPr>
        </p:nvSpPr>
        <p:spPr/>
        <p:txBody>
          <a:bodyPr/>
          <a:lstStyle/>
          <a:p>
            <a:fld id="{C02FE6B6-F291-4905-93E6-FBBF58114035}" type="slidenum">
              <a:rPr lang="en-GB"/>
              <a:t>10</a:t>
            </a:fld>
            <a:endParaRPr lang="en-GB"/>
          </a:p>
        </p:txBody>
      </p:sp>
    </p:spTree>
    <p:extLst>
      <p:ext uri="{BB962C8B-B14F-4D97-AF65-F5344CB8AC3E}">
        <p14:creationId xmlns:p14="http://schemas.microsoft.com/office/powerpoint/2010/main" val="297880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When I create a DataCite DOI for Babies Love Pigeons, we use an API to send basic metadata from our local record into a large central database. This database becomes a machine-readable repository of information about all of the resources that have DataCite DOIs. It is also a way for us to figure out which resource a DOI was pointing to, in the event of technical failure or human error. </a:t>
            </a:r>
          </a:p>
        </p:txBody>
      </p:sp>
      <p:sp>
        <p:nvSpPr>
          <p:cNvPr id="4" name="Slide Number Placeholder 3"/>
          <p:cNvSpPr>
            <a:spLocks noGrp="1"/>
          </p:cNvSpPr>
          <p:nvPr>
            <p:ph type="sldNum" sz="quarter" idx="5"/>
          </p:nvPr>
        </p:nvSpPr>
        <p:spPr/>
        <p:txBody>
          <a:bodyPr/>
          <a:lstStyle/>
          <a:p>
            <a:fld id="{C7F68CC7-10A2-BC4E-A876-3980D147C94B}" type="slidenum">
              <a:rPr lang="en-US" smtClean="0"/>
              <a:t>11</a:t>
            </a:fld>
            <a:endParaRPr lang="en-US"/>
          </a:p>
        </p:txBody>
      </p:sp>
    </p:spTree>
    <p:extLst>
      <p:ext uri="{BB962C8B-B14F-4D97-AF65-F5344CB8AC3E}">
        <p14:creationId xmlns:p14="http://schemas.microsoft.com/office/powerpoint/2010/main" val="233794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400"/>
              <a:t>Looking at the JSON view of the previous </a:t>
            </a:r>
            <a:r>
              <a:rPr lang="en-US" sz="2400" err="1"/>
              <a:t>Crossref</a:t>
            </a:r>
            <a:r>
              <a:rPr lang="en-US" sz="2400"/>
              <a:t> record, I can see that my ORCID ID is included in the data. </a:t>
            </a:r>
          </a:p>
          <a:p>
            <a:pPr defTabSz="931774">
              <a:defRPr/>
            </a:pPr>
            <a:endParaRPr lang="en-US"/>
          </a:p>
          <a:p>
            <a:pPr defTabSz="931774">
              <a:defRPr/>
            </a:pPr>
            <a:r>
              <a:rPr lang="en-US"/>
              <a:t>http://search.crossref.org</a:t>
            </a:r>
          </a:p>
          <a:p>
            <a:endParaRPr lang="en-US"/>
          </a:p>
        </p:txBody>
      </p:sp>
      <p:sp>
        <p:nvSpPr>
          <p:cNvPr id="4" name="Slide Number Placeholder 3"/>
          <p:cNvSpPr>
            <a:spLocks noGrp="1"/>
          </p:cNvSpPr>
          <p:nvPr>
            <p:ph type="sldNum" sz="quarter" idx="5"/>
          </p:nvPr>
        </p:nvSpPr>
        <p:spPr/>
        <p:txBody>
          <a:bodyPr/>
          <a:lstStyle/>
          <a:p>
            <a:fld id="{C7F68CC7-10A2-BC4E-A876-3980D147C94B}" type="slidenum">
              <a:rPr lang="en-US" smtClean="0"/>
              <a:t>12</a:t>
            </a:fld>
            <a:endParaRPr lang="en-US"/>
          </a:p>
        </p:txBody>
      </p:sp>
    </p:spTree>
    <p:extLst>
      <p:ext uri="{BB962C8B-B14F-4D97-AF65-F5344CB8AC3E}">
        <p14:creationId xmlns:p14="http://schemas.microsoft.com/office/powerpoint/2010/main" val="403522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3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6A818D-F8CA-D04F-920E-079E77D14252}"/>
              </a:ext>
            </a:extLst>
          </p:cNvPr>
          <p:cNvSpPr>
            <a:spLocks noGrp="1"/>
          </p:cNvSpPr>
          <p:nvPr>
            <p:ph type="title"/>
          </p:nvPr>
        </p:nvSpPr>
        <p:spPr>
          <a:xfrm>
            <a:off x="820615" y="518949"/>
            <a:ext cx="10417909" cy="874015"/>
          </a:xfrm>
          <a:prstGeom prst="rect">
            <a:avLst/>
          </a:prstGeom>
        </p:spPr>
        <p:txBody>
          <a:bodyPr/>
          <a:lstStyle>
            <a:lvl1pPr>
              <a:defRPr b="0" i="0" cap="all" baseline="0">
                <a:solidFill>
                  <a:srgbClr val="0B2953"/>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2CC2AEF5-2985-6941-913E-70FF2E150A63}"/>
              </a:ext>
            </a:extLst>
          </p:cNvPr>
          <p:cNvSpPr>
            <a:spLocks noGrp="1"/>
          </p:cNvSpPr>
          <p:nvPr>
            <p:ph idx="1"/>
          </p:nvPr>
        </p:nvSpPr>
        <p:spPr>
          <a:xfrm>
            <a:off x="820616" y="1521151"/>
            <a:ext cx="10417908" cy="3691784"/>
          </a:xfrm>
          <a:prstGeom prst="rect">
            <a:avLst/>
          </a:prstGeom>
        </p:spPr>
        <p:txBody>
          <a:bodyPr/>
          <a:lstStyle>
            <a:lvl1pPr marL="0" indent="0">
              <a:buNone/>
              <a:defRPr>
                <a:solidFill>
                  <a:srgbClr val="0B2953"/>
                </a:solidFill>
              </a:defRPr>
            </a:lvl1pPr>
            <a:lvl2pPr marL="457200" indent="0">
              <a:buNone/>
              <a:defRPr>
                <a:solidFill>
                  <a:srgbClr val="0B2953"/>
                </a:solidFill>
              </a:defRPr>
            </a:lvl2pPr>
            <a:lvl3pPr marL="914400" indent="0">
              <a:buNone/>
              <a:defRPr>
                <a:solidFill>
                  <a:srgbClr val="0B2953"/>
                </a:solidFill>
              </a:defRPr>
            </a:lvl3pPr>
            <a:lvl4pPr marL="1371600" indent="0">
              <a:buNone/>
              <a:defRPr>
                <a:solidFill>
                  <a:srgbClr val="0B2953"/>
                </a:solidFill>
              </a:defRPr>
            </a:lvl4pPr>
            <a:lvl5pPr marL="1828800" indent="0">
              <a:buNone/>
              <a:defRPr>
                <a:solidFill>
                  <a:srgbClr val="0B295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6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3F13-D05E-2045-BC7C-C641896BE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A999C-CDDD-414A-96C6-1CCF45BC27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84AE6-6F14-E849-898E-570D5116A9AB}"/>
              </a:ext>
            </a:extLst>
          </p:cNvPr>
          <p:cNvSpPr>
            <a:spLocks noGrp="1"/>
          </p:cNvSpPr>
          <p:nvPr>
            <p:ph type="dt" sz="half" idx="10"/>
          </p:nvPr>
        </p:nvSpPr>
        <p:spPr/>
        <p:txBody>
          <a:bodyPr/>
          <a:lstStyle/>
          <a:p>
            <a:fld id="{1FE5F0CD-22AB-A74D-BAFC-BCF279795A5D}" type="datetimeFigureOut">
              <a:rPr lang="en-US" smtClean="0"/>
              <a:t>5/9/2024</a:t>
            </a:fld>
            <a:endParaRPr lang="en-US"/>
          </a:p>
        </p:txBody>
      </p:sp>
      <p:sp>
        <p:nvSpPr>
          <p:cNvPr id="5" name="Footer Placeholder 4">
            <a:extLst>
              <a:ext uri="{FF2B5EF4-FFF2-40B4-BE49-F238E27FC236}">
                <a16:creationId xmlns:a16="http://schemas.microsoft.com/office/drawing/2014/main" id="{C2BB106E-1E74-7A42-A8E6-DDEE7BEF5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F4970-0510-6A4D-948E-9B1269AACEAE}"/>
              </a:ext>
            </a:extLst>
          </p:cNvPr>
          <p:cNvSpPr>
            <a:spLocks noGrp="1"/>
          </p:cNvSpPr>
          <p:nvPr>
            <p:ph type="sldNum" sz="quarter" idx="12"/>
          </p:nvPr>
        </p:nvSpPr>
        <p:spPr/>
        <p:txBody>
          <a:bodyPr/>
          <a:lstStyle/>
          <a:p>
            <a:fld id="{243DEEA8-59D8-4646-999A-2C059D309245}" type="slidenum">
              <a:rPr lang="en-US" smtClean="0"/>
              <a:t>‹#›</a:t>
            </a:fld>
            <a:endParaRPr lang="en-US"/>
          </a:p>
        </p:txBody>
      </p:sp>
    </p:spTree>
    <p:extLst>
      <p:ext uri="{BB962C8B-B14F-4D97-AF65-F5344CB8AC3E}">
        <p14:creationId xmlns:p14="http://schemas.microsoft.com/office/powerpoint/2010/main" val="351234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394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CC81CD-B116-AB43-AA95-B3C522A7E23F}"/>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66196657"/>
      </p:ext>
    </p:extLst>
  </p:cSld>
  <p:clrMap bg1="lt1" tx1="dk1" bg2="lt2" tx2="dk2" accent1="accent1" accent2="accent2" accent3="accent3" accent4="accent4" accent5="accent5" accent6="accent6" hlink="hlink" folHlink="folHlink"/>
  <p:sldLayoutIdLst>
    <p:sldLayoutId id="2147483716" r:id="rId1"/>
    <p:sldLayoutId id="214748371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A663F4-9249-4C49-9DA6-3946EE6DA518}"/>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365023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doi.org/10.54590/pop.2021.00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tiff"/><Relationship Id="rId3" Type="http://schemas.openxmlformats.org/officeDocument/2006/relationships/image" Target="../media/image19.png"/><Relationship Id="rId7" Type="http://schemas.openxmlformats.org/officeDocument/2006/relationships/image" Target="../media/image23.tiff"/><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tiff"/><Relationship Id="rId5" Type="http://schemas.openxmlformats.org/officeDocument/2006/relationships/image" Target="../media/image21.png"/><Relationship Id="rId10" Type="http://schemas.openxmlformats.org/officeDocument/2006/relationships/image" Target="../media/image26.tiff"/><Relationship Id="rId4" Type="http://schemas.openxmlformats.org/officeDocument/2006/relationships/image" Target="../media/image20.tiff"/><Relationship Id="rId9" Type="http://schemas.openxmlformats.org/officeDocument/2006/relationships/image" Target="../media/image25.tiff"/></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tiff"/><Relationship Id="rId3" Type="http://schemas.openxmlformats.org/officeDocument/2006/relationships/image" Target="../media/image19.png"/><Relationship Id="rId7" Type="http://schemas.openxmlformats.org/officeDocument/2006/relationships/image" Target="../media/image23.tiff"/><Relationship Id="rId12" Type="http://schemas.openxmlformats.org/officeDocument/2006/relationships/image" Target="../media/image30.png"/><Relationship Id="rId17" Type="http://schemas.openxmlformats.org/officeDocument/2006/relationships/image" Target="../media/image34.tiff"/><Relationship Id="rId2" Type="http://schemas.openxmlformats.org/officeDocument/2006/relationships/notesSlide" Target="../notesSlides/notesSlide13.xml"/><Relationship Id="rId16" Type="http://schemas.openxmlformats.org/officeDocument/2006/relationships/image" Target="../media/image33.tiff"/><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tiff"/><Relationship Id="rId5" Type="http://schemas.openxmlformats.org/officeDocument/2006/relationships/image" Target="../media/image21.png"/><Relationship Id="rId15" Type="http://schemas.openxmlformats.org/officeDocument/2006/relationships/image" Target="../media/image32.tiff"/><Relationship Id="rId10" Type="http://schemas.openxmlformats.org/officeDocument/2006/relationships/image" Target="../media/image26.tiff"/><Relationship Id="rId4" Type="http://schemas.openxmlformats.org/officeDocument/2006/relationships/image" Target="../media/image20.tiff"/><Relationship Id="rId9" Type="http://schemas.openxmlformats.org/officeDocument/2006/relationships/image" Target="../media/image25.tiff"/><Relationship Id="rId14" Type="http://schemas.openxmlformats.org/officeDocument/2006/relationships/image" Target="../media/image29.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i.org/factsheets/DOIHandl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4590/pop.2021.006" TargetMode="External"/><Relationship Id="rId2" Type="http://schemas.openxmlformats.org/officeDocument/2006/relationships/hyperlink" Target="http://Dhttps:/doi.org/10.58066/jqpg-2136" TargetMode="External"/><Relationship Id="rId1" Type="http://schemas.openxmlformats.org/officeDocument/2006/relationships/slideLayout" Target="../slideLayouts/slideLayout1.xml"/><Relationship Id="rId5" Type="http://schemas.openxmlformats.org/officeDocument/2006/relationships/hyperlink" Target="http://hdl.handle.net/1828/10652" TargetMode="External"/><Relationship Id="rId4" Type="http://schemas.openxmlformats.org/officeDocument/2006/relationships/hyperlink" Target="http://n2t.net/ark:/65665/381440f27-3f74-4eb9-ac11-b4d633a7da3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dl.handle.net/1828/16391" TargetMode="Externa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doi.org/10.5683/SP3/N3SRW6"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5F55FA-7BF4-D8DF-A371-60B3B753F0FC}"/>
              </a:ext>
            </a:extLst>
          </p:cNvPr>
          <p:cNvSpPr/>
          <p:nvPr/>
        </p:nvSpPr>
        <p:spPr>
          <a:xfrm>
            <a:off x="2522113" y="2028422"/>
            <a:ext cx="6986788" cy="1448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DF48465-6514-37F6-585C-AA516F0116C2}"/>
              </a:ext>
            </a:extLst>
          </p:cNvPr>
          <p:cNvSpPr txBox="1"/>
          <p:nvPr/>
        </p:nvSpPr>
        <p:spPr>
          <a:xfrm>
            <a:off x="975264" y="2078014"/>
            <a:ext cx="10089325" cy="3847207"/>
          </a:xfrm>
          <a:prstGeom prst="rect">
            <a:avLst/>
          </a:prstGeom>
          <a:noFill/>
          <a:ln>
            <a:solidFill>
              <a:schemeClr val="bg1"/>
            </a:solidFill>
          </a:ln>
          <a:effectLst>
            <a:outerShdw blurRad="63500" dist="38100" dir="2700000">
              <a:srgbClr val="FFFFFF">
                <a:alpha val="40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a:solidFill>
                  <a:schemeClr val="accent1">
                    <a:lumMod val="50000"/>
                  </a:schemeClr>
                </a:solidFill>
                <a:cs typeface="Calibri"/>
              </a:rPr>
              <a:t>Weak Links in the Scholarly Chain of Evidence:</a:t>
            </a:r>
          </a:p>
          <a:p>
            <a:pPr algn="ctr"/>
            <a:r>
              <a:rPr lang="en-GB" sz="4000">
                <a:solidFill>
                  <a:schemeClr val="accent1">
                    <a:lumMod val="50000"/>
                  </a:schemeClr>
                </a:solidFill>
                <a:ea typeface="Calibri"/>
                <a:cs typeface="Calibri"/>
              </a:rPr>
              <a:t>PIDS for Objects</a:t>
            </a:r>
          </a:p>
          <a:p>
            <a:pPr algn="ctr"/>
            <a:endParaRPr lang="en-GB" sz="2800">
              <a:solidFill>
                <a:schemeClr val="accent1">
                  <a:lumMod val="50000"/>
                </a:schemeClr>
              </a:solidFill>
              <a:cs typeface="Calibri"/>
            </a:endParaRPr>
          </a:p>
          <a:p>
            <a:pPr algn="ctr"/>
            <a:r>
              <a:rPr lang="en-GB" sz="2800">
                <a:solidFill>
                  <a:schemeClr val="accent1">
                    <a:lumMod val="50000"/>
                  </a:schemeClr>
                </a:solidFill>
                <a:cs typeface="Calibri"/>
              </a:rPr>
              <a:t>Lisa Goddard</a:t>
            </a:r>
            <a:endParaRPr lang="en-GB" sz="2800">
              <a:solidFill>
                <a:schemeClr val="accent1">
                  <a:lumMod val="50000"/>
                </a:schemeClr>
              </a:solidFill>
              <a:ea typeface="Calibri"/>
              <a:cs typeface="Calibri"/>
            </a:endParaRPr>
          </a:p>
          <a:p>
            <a:pPr algn="ctr"/>
            <a:r>
              <a:rPr lang="en-GB" sz="2800">
                <a:solidFill>
                  <a:schemeClr val="accent1">
                    <a:lumMod val="50000"/>
                  </a:schemeClr>
                </a:solidFill>
                <a:cs typeface="Calibri"/>
              </a:rPr>
              <a:t>Forward Linking Conference</a:t>
            </a:r>
          </a:p>
          <a:p>
            <a:pPr algn="ctr"/>
            <a:r>
              <a:rPr lang="en-GB" sz="2800">
                <a:solidFill>
                  <a:schemeClr val="accent1">
                    <a:lumMod val="50000"/>
                  </a:schemeClr>
                </a:solidFill>
                <a:cs typeface="Calibri"/>
              </a:rPr>
              <a:t>Ottawa, May 2024</a:t>
            </a:r>
          </a:p>
          <a:p>
            <a:pPr algn="ctr"/>
            <a:endParaRPr lang="en-GB" sz="2800">
              <a:solidFill>
                <a:schemeClr val="accent1">
                  <a:lumMod val="50000"/>
                </a:schemeClr>
              </a:solidFill>
              <a:cs typeface="Calibri"/>
            </a:endParaRPr>
          </a:p>
          <a:p>
            <a:endParaRPr lang="en-GB" sz="2400">
              <a:solidFill>
                <a:srgbClr val="000000"/>
              </a:solidFill>
              <a:cs typeface="Calibri"/>
            </a:endParaRPr>
          </a:p>
        </p:txBody>
      </p:sp>
    </p:spTree>
    <p:extLst>
      <p:ext uri="{BB962C8B-B14F-4D97-AF65-F5344CB8AC3E}">
        <p14:creationId xmlns:p14="http://schemas.microsoft.com/office/powerpoint/2010/main" val="55991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DOIS – </a:t>
            </a:r>
            <a:r>
              <a:rPr lang="en-GB" err="1">
                <a:latin typeface="Calibri"/>
                <a:cs typeface="Calibri"/>
              </a:rPr>
              <a:t>Crossref</a:t>
            </a:r>
            <a:r>
              <a:rPr lang="en-GB">
                <a:latin typeface="Calibri"/>
                <a:cs typeface="Calibri"/>
              </a:rPr>
              <a:t> &amp; </a:t>
            </a:r>
            <a:r>
              <a:rPr lang="en-GB" err="1">
                <a:latin typeface="Calibri"/>
                <a:cs typeface="Calibri"/>
              </a:rPr>
              <a:t>Datacite</a:t>
            </a:r>
            <a:endParaRPr lang="en-GB" err="1"/>
          </a:p>
        </p:txBody>
      </p:sp>
      <p:sp>
        <p:nvSpPr>
          <p:cNvPr id="8" name="Rectangle 7">
            <a:extLst>
              <a:ext uri="{FF2B5EF4-FFF2-40B4-BE49-F238E27FC236}">
                <a16:creationId xmlns:a16="http://schemas.microsoft.com/office/drawing/2014/main" id="{87365CC2-FBA8-22F0-4FD6-6E346194CED0}"/>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0358BA6B-A667-78D9-BC40-D5E86B85A238}"/>
              </a:ext>
            </a:extLst>
          </p:cNvPr>
          <p:cNvSpPr/>
          <p:nvPr/>
        </p:nvSpPr>
        <p:spPr>
          <a:xfrm>
            <a:off x="664955" y="1392934"/>
            <a:ext cx="3381810" cy="3540037"/>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endParaRPr lang="en-GB">
              <a:cs typeface="Calibri" panose="020F0502020204030204"/>
            </a:endParaRPr>
          </a:p>
          <a:p>
            <a:r>
              <a:rPr lang="en-GB" sz="2000" dirty="0">
                <a:cs typeface="Calibri" panose="020F0502020204030204"/>
              </a:rPr>
              <a:t>Centralized name resolution servers (doi.org)</a:t>
            </a:r>
            <a:endParaRPr lang="en-GB" sz="2000" dirty="0">
              <a:ea typeface="Calibri"/>
              <a:cs typeface="Calibri" panose="020F0502020204030204"/>
            </a:endParaRPr>
          </a:p>
          <a:p>
            <a:endParaRPr lang="en-GB" sz="2000">
              <a:ea typeface="Calibri"/>
              <a:cs typeface="Calibri" panose="020F0502020204030204"/>
            </a:endParaRPr>
          </a:p>
          <a:p>
            <a:r>
              <a:rPr lang="en-GB" sz="2000" dirty="0">
                <a:cs typeface="Calibri" panose="020F0502020204030204"/>
              </a:rPr>
              <a:t>Centralized database of all DOI metadata.</a:t>
            </a:r>
            <a:endParaRPr lang="en-GB" sz="2000" dirty="0">
              <a:ea typeface="Calibri"/>
              <a:cs typeface="Calibri" panose="020F0502020204030204"/>
            </a:endParaRPr>
          </a:p>
          <a:p>
            <a:endParaRPr lang="en-GB" sz="2000">
              <a:ea typeface="Calibri"/>
              <a:cs typeface="Calibri" panose="020F0502020204030204"/>
            </a:endParaRPr>
          </a:p>
          <a:p>
            <a:r>
              <a:rPr lang="en-GB" sz="2000" dirty="0">
                <a:cs typeface="Calibri" panose="020F0502020204030204"/>
              </a:rPr>
              <a:t>Support the automated exchange of research information.</a:t>
            </a:r>
            <a:endParaRPr lang="en-GB" sz="2000" dirty="0">
              <a:ea typeface="Calibri"/>
              <a:cs typeface="Calibri" panose="020F0502020204030204"/>
            </a:endParaRPr>
          </a:p>
          <a:p>
            <a:endParaRPr lang="en-GB">
              <a:cs typeface="Calibri" panose="020F0502020204030204"/>
            </a:endParaRPr>
          </a:p>
          <a:p>
            <a:endParaRPr lang="en-GB">
              <a:cs typeface="Calibri" panose="020F0502020204030204"/>
            </a:endParaRPr>
          </a:p>
        </p:txBody>
      </p:sp>
      <p:pic>
        <p:nvPicPr>
          <p:cNvPr id="7" name="Picture 6" descr="A screenshot of a website&#10;&#10;Description automatically generated">
            <a:extLst>
              <a:ext uri="{FF2B5EF4-FFF2-40B4-BE49-F238E27FC236}">
                <a16:creationId xmlns:a16="http://schemas.microsoft.com/office/drawing/2014/main" id="{12C04108-5716-E0E4-49F2-8D079ED96FDA}"/>
              </a:ext>
            </a:extLst>
          </p:cNvPr>
          <p:cNvPicPr>
            <a:picLocks noChangeAspect="1"/>
          </p:cNvPicPr>
          <p:nvPr/>
        </p:nvPicPr>
        <p:blipFill>
          <a:blip r:embed="rId3"/>
          <a:stretch>
            <a:fillRect/>
          </a:stretch>
        </p:blipFill>
        <p:spPr>
          <a:xfrm>
            <a:off x="4261969" y="1390338"/>
            <a:ext cx="6990882" cy="4739391"/>
          </a:xfrm>
          <a:prstGeom prst="rect">
            <a:avLst/>
          </a:prstGeom>
        </p:spPr>
      </p:pic>
      <p:sp>
        <p:nvSpPr>
          <p:cNvPr id="9" name="TextBox 8">
            <a:extLst>
              <a:ext uri="{FF2B5EF4-FFF2-40B4-BE49-F238E27FC236}">
                <a16:creationId xmlns:a16="http://schemas.microsoft.com/office/drawing/2014/main" id="{D9878441-A196-46C6-C50A-724EDE673C2B}"/>
              </a:ext>
            </a:extLst>
          </p:cNvPr>
          <p:cNvSpPr txBox="1"/>
          <p:nvPr/>
        </p:nvSpPr>
        <p:spPr>
          <a:xfrm>
            <a:off x="5798695" y="6235908"/>
            <a:ext cx="4417101" cy="369332"/>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https://doi.org/10.54590/pop.2021.006</a:t>
            </a:r>
            <a:endParaRPr lang="en-US">
              <a:cs typeface="Calibri"/>
            </a:endParaRPr>
          </a:p>
        </p:txBody>
      </p:sp>
    </p:spTree>
    <p:extLst>
      <p:ext uri="{BB962C8B-B14F-4D97-AF65-F5344CB8AC3E}">
        <p14:creationId xmlns:p14="http://schemas.microsoft.com/office/powerpoint/2010/main" val="176917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3724-CF31-AA40-80C4-C522F9E111E9}"/>
              </a:ext>
            </a:extLst>
          </p:cNvPr>
          <p:cNvSpPr>
            <a:spLocks noGrp="1"/>
          </p:cNvSpPr>
          <p:nvPr>
            <p:ph type="title"/>
          </p:nvPr>
        </p:nvSpPr>
        <p:spPr>
          <a:xfrm>
            <a:off x="767408" y="332656"/>
            <a:ext cx="10515600" cy="1047651"/>
          </a:xfrm>
        </p:spPr>
        <p:txBody>
          <a:bodyPr/>
          <a:lstStyle/>
          <a:p>
            <a:r>
              <a:rPr lang="en-US"/>
              <a:t>Structured Open Data - DataCite</a:t>
            </a:r>
          </a:p>
        </p:txBody>
      </p:sp>
      <p:sp>
        <p:nvSpPr>
          <p:cNvPr id="4" name="Rectangle 3">
            <a:extLst>
              <a:ext uri="{FF2B5EF4-FFF2-40B4-BE49-F238E27FC236}">
                <a16:creationId xmlns:a16="http://schemas.microsoft.com/office/drawing/2014/main" id="{BA299142-3292-47FD-82DF-3DD80D557DE1}"/>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965D86C3-B9CF-2D4C-819E-EF1955B67EBA}"/>
              </a:ext>
            </a:extLst>
          </p:cNvPr>
          <p:cNvPicPr>
            <a:picLocks noChangeAspect="1"/>
          </p:cNvPicPr>
          <p:nvPr/>
        </p:nvPicPr>
        <p:blipFill rotWithShape="1">
          <a:blip r:embed="rId3"/>
          <a:srcRect t="169" r="16410" b="6538"/>
          <a:stretch/>
        </p:blipFill>
        <p:spPr>
          <a:xfrm>
            <a:off x="1713418" y="1368602"/>
            <a:ext cx="7445067" cy="4812990"/>
          </a:xfrm>
          <a:prstGeom prst="rect">
            <a:avLst/>
          </a:prstGeom>
        </p:spPr>
      </p:pic>
    </p:spTree>
    <p:extLst>
      <p:ext uri="{BB962C8B-B14F-4D97-AF65-F5344CB8AC3E}">
        <p14:creationId xmlns:p14="http://schemas.microsoft.com/office/powerpoint/2010/main" val="207074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161314-004A-C34F-89BD-023EBC5EB341}"/>
              </a:ext>
            </a:extLst>
          </p:cNvPr>
          <p:cNvSpPr>
            <a:spLocks noGrp="1"/>
          </p:cNvSpPr>
          <p:nvPr>
            <p:ph type="title"/>
          </p:nvPr>
        </p:nvSpPr>
        <p:spPr>
          <a:xfrm>
            <a:off x="767408" y="260648"/>
            <a:ext cx="10749458" cy="1109539"/>
          </a:xfrm>
        </p:spPr>
        <p:txBody>
          <a:bodyPr/>
          <a:lstStyle/>
          <a:p>
            <a:r>
              <a:rPr lang="en-US"/>
              <a:t>Structured Open Data - Crossref</a:t>
            </a:r>
          </a:p>
        </p:txBody>
      </p:sp>
      <p:pic>
        <p:nvPicPr>
          <p:cNvPr id="2" name="Picture 1">
            <a:extLst>
              <a:ext uri="{FF2B5EF4-FFF2-40B4-BE49-F238E27FC236}">
                <a16:creationId xmlns:a16="http://schemas.microsoft.com/office/drawing/2014/main" id="{81EA10B6-F89E-864D-AB76-927B912F5E9A}"/>
              </a:ext>
            </a:extLst>
          </p:cNvPr>
          <p:cNvPicPr>
            <a:picLocks noChangeAspect="1"/>
          </p:cNvPicPr>
          <p:nvPr/>
        </p:nvPicPr>
        <p:blipFill>
          <a:blip r:embed="rId3"/>
          <a:stretch>
            <a:fillRect/>
          </a:stretch>
        </p:blipFill>
        <p:spPr>
          <a:xfrm>
            <a:off x="9480376" y="332656"/>
            <a:ext cx="1460500" cy="952500"/>
          </a:xfrm>
          <a:prstGeom prst="rect">
            <a:avLst/>
          </a:prstGeom>
        </p:spPr>
      </p:pic>
      <p:pic>
        <p:nvPicPr>
          <p:cNvPr id="6" name="Picture 5">
            <a:extLst>
              <a:ext uri="{FF2B5EF4-FFF2-40B4-BE49-F238E27FC236}">
                <a16:creationId xmlns:a16="http://schemas.microsoft.com/office/drawing/2014/main" id="{DB260B5C-6A0E-30EE-0DEF-563A6022F85D}"/>
              </a:ext>
            </a:extLst>
          </p:cNvPr>
          <p:cNvPicPr>
            <a:picLocks noChangeAspect="1"/>
          </p:cNvPicPr>
          <p:nvPr/>
        </p:nvPicPr>
        <p:blipFill rotWithShape="1">
          <a:blip r:embed="rId4"/>
          <a:srcRect b="16211"/>
          <a:stretch/>
        </p:blipFill>
        <p:spPr>
          <a:xfrm>
            <a:off x="1102464" y="1719906"/>
            <a:ext cx="9692209" cy="4032448"/>
          </a:xfrm>
          <a:prstGeom prst="rect">
            <a:avLst/>
          </a:prstGeom>
        </p:spPr>
      </p:pic>
      <p:sp>
        <p:nvSpPr>
          <p:cNvPr id="4" name="Rectangle 3">
            <a:extLst>
              <a:ext uri="{FF2B5EF4-FFF2-40B4-BE49-F238E27FC236}">
                <a16:creationId xmlns:a16="http://schemas.microsoft.com/office/drawing/2014/main" id="{306D40B3-CD26-49C7-7523-C85E78A9B4A1}"/>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0187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2F813-0DD9-9671-133B-82BC8DDB8D25}"/>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BD50B3AC-1DC9-F430-6B98-641451E7BD64}"/>
              </a:ext>
            </a:extLst>
          </p:cNvPr>
          <p:cNvGraphicFramePr>
            <a:graphicFrameLocks noGrp="1"/>
          </p:cNvGraphicFramePr>
          <p:nvPr>
            <p:extLst>
              <p:ext uri="{D42A27DB-BD31-4B8C-83A1-F6EECF244321}">
                <p14:modId xmlns:p14="http://schemas.microsoft.com/office/powerpoint/2010/main" val="4066964612"/>
              </p:ext>
            </p:extLst>
          </p:nvPr>
        </p:nvGraphicFramePr>
        <p:xfrm>
          <a:off x="921180" y="587115"/>
          <a:ext cx="10337070" cy="5571070"/>
        </p:xfrm>
        <a:graphic>
          <a:graphicData uri="http://schemas.openxmlformats.org/drawingml/2006/table">
            <a:tbl>
              <a:tblPr firstRow="1" firstCol="1" bandRow="1">
                <a:solidFill>
                  <a:schemeClr val="bg1">
                    <a:lumMod val="95000"/>
                  </a:schemeClr>
                </a:solidFill>
                <a:tableStyleId>{5C22544A-7EE6-4342-B048-85BDC9FD1C3A}</a:tableStyleId>
              </a:tblPr>
              <a:tblGrid>
                <a:gridCol w="3819993">
                  <a:extLst>
                    <a:ext uri="{9D8B030D-6E8A-4147-A177-3AD203B41FA5}">
                      <a16:colId xmlns:a16="http://schemas.microsoft.com/office/drawing/2014/main" val="1250457400"/>
                    </a:ext>
                  </a:extLst>
                </a:gridCol>
                <a:gridCol w="3227218">
                  <a:extLst>
                    <a:ext uri="{9D8B030D-6E8A-4147-A177-3AD203B41FA5}">
                      <a16:colId xmlns:a16="http://schemas.microsoft.com/office/drawing/2014/main" val="3147397204"/>
                    </a:ext>
                  </a:extLst>
                </a:gridCol>
                <a:gridCol w="3289859">
                  <a:extLst>
                    <a:ext uri="{9D8B030D-6E8A-4147-A177-3AD203B41FA5}">
                      <a16:colId xmlns:a16="http://schemas.microsoft.com/office/drawing/2014/main" val="271017335"/>
                    </a:ext>
                  </a:extLst>
                </a:gridCol>
              </a:tblGrid>
              <a:tr h="710672">
                <a:tc>
                  <a:txBody>
                    <a:bodyPr/>
                    <a:lstStyle/>
                    <a:p>
                      <a:r>
                        <a:rPr lang="en-GB" sz="2600" b="1" cap="none" spc="0">
                          <a:solidFill>
                            <a:schemeClr val="tx1"/>
                          </a:solidFill>
                          <a:effectLst/>
                        </a:rPr>
                        <a:t>ARK</a:t>
                      </a:r>
                    </a:p>
                  </a:txBody>
                  <a:tcPr marL="104364" marR="111819" marT="29818" marB="22363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en-GB" sz="2600" b="1" cap="none" spc="0">
                          <a:solidFill>
                            <a:schemeClr val="tx1"/>
                          </a:solidFill>
                          <a:effectLst/>
                        </a:rPr>
                        <a:t>Handle</a:t>
                      </a:r>
                    </a:p>
                  </a:txBody>
                  <a:tcPr marL="104364" marR="111819" marT="29818" marB="22363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en-GB" sz="2600" b="1" cap="none" spc="0">
                          <a:solidFill>
                            <a:schemeClr val="tx1"/>
                          </a:solidFill>
                          <a:effectLst/>
                        </a:rPr>
                        <a:t>DOI</a:t>
                      </a:r>
                    </a:p>
                  </a:txBody>
                  <a:tcPr marL="104364" marR="111819" marT="29818" marB="223638"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757484073"/>
                  </a:ext>
                </a:extLst>
              </a:tr>
              <a:tr h="611277">
                <a:tc>
                  <a:txBody>
                    <a:bodyPr/>
                    <a:lstStyle/>
                    <a:p>
                      <a:r>
                        <a:rPr lang="en-GB" sz="2000" b="0" cap="none" spc="0">
                          <a:solidFill>
                            <a:schemeClr val="tx1"/>
                          </a:solidFill>
                          <a:effectLst/>
                        </a:rPr>
                        <a:t>Persistent URLs</a:t>
                      </a:r>
                    </a:p>
                  </a:txBody>
                  <a:tcPr marL="104364" marR="111819" marT="29818" marB="223638">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en-GB" sz="2000" cap="none" spc="0">
                          <a:solidFill>
                            <a:schemeClr val="tx1"/>
                          </a:solidFill>
                          <a:effectLst/>
                        </a:rPr>
                        <a:t>Persistent URLs</a:t>
                      </a:r>
                    </a:p>
                  </a:txBody>
                  <a:tcPr marL="104364" marR="111819" marT="29818" marB="223638">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en-GB" sz="2000" cap="none" spc="0">
                          <a:solidFill>
                            <a:schemeClr val="tx1"/>
                          </a:solidFill>
                          <a:effectLst/>
                        </a:rPr>
                        <a:t>Persistent URLs</a:t>
                      </a:r>
                    </a:p>
                  </a:txBody>
                  <a:tcPr marL="104364" marR="111819" marT="29818" marB="223638">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923204602"/>
                  </a:ext>
                </a:extLst>
              </a:tr>
              <a:tr h="611277">
                <a:tc>
                  <a:txBody>
                    <a:bodyPr/>
                    <a:lstStyle/>
                    <a:p>
                      <a:r>
                        <a:rPr lang="en-GB" sz="2000" b="0" cap="none" spc="0">
                          <a:solidFill>
                            <a:schemeClr val="tx1"/>
                          </a:solidFill>
                          <a:effectLst/>
                        </a:rPr>
                        <a:t>Decentralized resolution</a:t>
                      </a:r>
                    </a:p>
                  </a:txBody>
                  <a:tcPr marL="104364" marR="111819" marT="29818" marB="223638">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2000" cap="none" spc="0">
                          <a:solidFill>
                            <a:schemeClr val="tx1"/>
                          </a:solidFill>
                          <a:effectLst/>
                        </a:rPr>
                        <a:t>Centralized resolution</a:t>
                      </a:r>
                    </a:p>
                  </a:txBody>
                  <a:tcPr marL="104364" marR="111819" marT="29818" marB="22363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2000" cap="none" spc="0">
                          <a:solidFill>
                            <a:schemeClr val="tx1"/>
                          </a:solidFill>
                          <a:effectLst/>
                        </a:rPr>
                        <a:t>Centralized resolution</a:t>
                      </a:r>
                    </a:p>
                  </a:txBody>
                  <a:tcPr marL="104364" marR="111819" marT="29818" marB="22363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882030965"/>
                  </a:ext>
                </a:extLst>
              </a:tr>
              <a:tr h="611277">
                <a:tc>
                  <a:txBody>
                    <a:bodyPr/>
                    <a:lstStyle/>
                    <a:p>
                      <a:r>
                        <a:rPr lang="en-GB" sz="2000" b="0" cap="none" spc="0">
                          <a:solidFill>
                            <a:schemeClr val="tx1"/>
                          </a:solidFill>
                          <a:effectLst/>
                        </a:rPr>
                        <a:t>Metadata agnostic</a:t>
                      </a:r>
                    </a:p>
                  </a:txBody>
                  <a:tcPr marL="104364" marR="111819" marT="29818" marB="223638">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GB" sz="2000" cap="none" spc="0">
                          <a:solidFill>
                            <a:schemeClr val="tx1"/>
                          </a:solidFill>
                          <a:effectLst/>
                        </a:rPr>
                        <a:t>Metadata agnostic</a:t>
                      </a:r>
                    </a:p>
                  </a:txBody>
                  <a:tcPr marL="104364" marR="111819" marT="29818" marB="22363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GB" sz="2000" cap="none" spc="0">
                          <a:solidFill>
                            <a:schemeClr val="tx1"/>
                          </a:solidFill>
                          <a:effectLst/>
                        </a:rPr>
                        <a:t>Standard metadata schema</a:t>
                      </a:r>
                    </a:p>
                  </a:txBody>
                  <a:tcPr marL="104364" marR="111819" marT="29818" marB="22363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781706125"/>
                  </a:ext>
                </a:extLst>
              </a:tr>
              <a:tr h="909461">
                <a:tc>
                  <a:txBody>
                    <a:bodyPr/>
                    <a:lstStyle/>
                    <a:p>
                      <a:r>
                        <a:rPr lang="en-GB" sz="2000" b="0" cap="none" spc="0">
                          <a:solidFill>
                            <a:schemeClr val="tx1"/>
                          </a:solidFill>
                          <a:effectLst/>
                        </a:rPr>
                        <a:t>Object metadata local</a:t>
                      </a:r>
                    </a:p>
                  </a:txBody>
                  <a:tcPr marL="104364" marR="111819" marT="29818" marB="223638">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2000" cap="none" spc="0">
                          <a:solidFill>
                            <a:schemeClr val="tx1"/>
                          </a:solidFill>
                          <a:effectLst/>
                        </a:rPr>
                        <a:t>Object metadata local</a:t>
                      </a:r>
                    </a:p>
                  </a:txBody>
                  <a:tcPr marL="104364" marR="111819" marT="29818" marB="22363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2000" cap="none" spc="0">
                          <a:solidFill>
                            <a:schemeClr val="tx1"/>
                          </a:solidFill>
                          <a:effectLst/>
                        </a:rPr>
                        <a:t>Object metadata local &amp; centrally aggregated</a:t>
                      </a:r>
                    </a:p>
                  </a:txBody>
                  <a:tcPr marL="104364" marR="111819" marT="29818" marB="22363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978975478"/>
                  </a:ext>
                </a:extLst>
              </a:tr>
              <a:tr h="1207645">
                <a:tc>
                  <a:txBody>
                    <a:bodyPr/>
                    <a:lstStyle/>
                    <a:p>
                      <a:r>
                        <a:rPr lang="en-GB" sz="2000" b="0" cap="none" spc="0">
                          <a:solidFill>
                            <a:schemeClr val="tx1"/>
                          </a:solidFill>
                          <a:effectLst/>
                        </a:rPr>
                        <a:t>No automated exchange of metadata</a:t>
                      </a:r>
                    </a:p>
                  </a:txBody>
                  <a:tcPr marL="104364" marR="111819" marT="29818" marB="223638">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GB" sz="2000" cap="none" spc="0">
                          <a:solidFill>
                            <a:schemeClr val="tx1"/>
                          </a:solidFill>
                          <a:effectLst/>
                        </a:rPr>
                        <a:t>No automated exchange of metadata.</a:t>
                      </a:r>
                    </a:p>
                  </a:txBody>
                  <a:tcPr marL="104364" marR="111819" marT="29818" marB="22363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GB" sz="2000" cap="none" spc="0">
                          <a:solidFill>
                            <a:schemeClr val="tx1"/>
                          </a:solidFill>
                          <a:effectLst/>
                        </a:rPr>
                        <a:t>Supports automated exchange of metadata between different platforms.</a:t>
                      </a:r>
                    </a:p>
                  </a:txBody>
                  <a:tcPr marL="104364" marR="111819" marT="29818" marB="22363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430679648"/>
                  </a:ext>
                </a:extLst>
              </a:tr>
              <a:tr h="909461">
                <a:tc>
                  <a:txBody>
                    <a:bodyPr/>
                    <a:lstStyle/>
                    <a:p>
                      <a:r>
                        <a:rPr lang="en-GB" sz="2000" b="0" cap="none" spc="0">
                          <a:solidFill>
                            <a:schemeClr val="tx1"/>
                          </a:solidFill>
                          <a:effectLst/>
                        </a:rPr>
                        <a:t>Free + server costs</a:t>
                      </a:r>
                    </a:p>
                  </a:txBody>
                  <a:tcPr marL="104364" marR="111819" marT="29818" marB="223638">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2000" cap="none" spc="0">
                          <a:solidFill>
                            <a:schemeClr val="tx1"/>
                          </a:solidFill>
                          <a:effectLst/>
                        </a:rPr>
                        <a:t>Cheap</a:t>
                      </a:r>
                    </a:p>
                  </a:txBody>
                  <a:tcPr marL="104364" marR="111819" marT="29818" marB="22363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2000" cap="none" spc="0" err="1">
                          <a:solidFill>
                            <a:schemeClr val="tx1"/>
                          </a:solidFill>
                          <a:effectLst/>
                        </a:rPr>
                        <a:t>DataCite</a:t>
                      </a:r>
                      <a:r>
                        <a:rPr lang="en-GB" sz="2000" cap="none" spc="0">
                          <a:solidFill>
                            <a:schemeClr val="tx1"/>
                          </a:solidFill>
                          <a:effectLst/>
                        </a:rPr>
                        <a:t> ($$) </a:t>
                      </a:r>
                      <a:r>
                        <a:rPr lang="en-GB" sz="2000" cap="none" spc="0" err="1">
                          <a:solidFill>
                            <a:schemeClr val="tx1"/>
                          </a:solidFill>
                          <a:effectLst/>
                        </a:rPr>
                        <a:t>Crossref</a:t>
                      </a:r>
                      <a:r>
                        <a:rPr lang="en-GB" sz="2000" cap="none" spc="0">
                          <a:solidFill>
                            <a:schemeClr val="tx1"/>
                          </a:solidFill>
                          <a:effectLst/>
                        </a:rPr>
                        <a:t> ($$$)</a:t>
                      </a:r>
                    </a:p>
                  </a:txBody>
                  <a:tcPr marL="104364" marR="111819" marT="29818" marB="22363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349983078"/>
                  </a:ext>
                </a:extLst>
              </a:tr>
            </a:tbl>
          </a:graphicData>
        </a:graphic>
      </p:graphicFrame>
      <p:grpSp>
        <p:nvGrpSpPr>
          <p:cNvPr id="5" name="Group 4">
            <a:extLst>
              <a:ext uri="{FF2B5EF4-FFF2-40B4-BE49-F238E27FC236}">
                <a16:creationId xmlns:a16="http://schemas.microsoft.com/office/drawing/2014/main" id="{E8D9903E-24CE-33D9-AA8F-33F959FC1750}"/>
              </a:ext>
            </a:extLst>
          </p:cNvPr>
          <p:cNvGrpSpPr/>
          <p:nvPr/>
        </p:nvGrpSpPr>
        <p:grpSpPr>
          <a:xfrm>
            <a:off x="9747068" y="576943"/>
            <a:ext cx="2013857" cy="1208314"/>
            <a:chOff x="9747068" y="576943"/>
            <a:chExt cx="2013857" cy="1208314"/>
          </a:xfrm>
        </p:grpSpPr>
        <p:pic>
          <p:nvPicPr>
            <p:cNvPr id="3" name="Picture 2" descr="Linked Data - Linked Data Line - CleanPNG / KissPNG">
              <a:extLst>
                <a:ext uri="{FF2B5EF4-FFF2-40B4-BE49-F238E27FC236}">
                  <a16:creationId xmlns:a16="http://schemas.microsoft.com/office/drawing/2014/main" id="{C8178415-6852-432C-6F9B-B0A4291FD426}"/>
                </a:ext>
              </a:extLst>
            </p:cNvPr>
            <p:cNvPicPr>
              <a:picLocks noChangeAspect="1"/>
            </p:cNvPicPr>
            <p:nvPr/>
          </p:nvPicPr>
          <p:blipFill>
            <a:blip r:embed="rId3"/>
            <a:stretch>
              <a:fillRect/>
            </a:stretch>
          </p:blipFill>
          <p:spPr>
            <a:xfrm>
              <a:off x="9949543" y="751115"/>
              <a:ext cx="816429" cy="903515"/>
            </a:xfrm>
            <a:prstGeom prst="rect">
              <a:avLst/>
            </a:prstGeom>
          </p:spPr>
        </p:pic>
        <p:sp>
          <p:nvSpPr>
            <p:cNvPr id="4" name="TextBox 3">
              <a:extLst>
                <a:ext uri="{FF2B5EF4-FFF2-40B4-BE49-F238E27FC236}">
                  <a16:creationId xmlns:a16="http://schemas.microsoft.com/office/drawing/2014/main" id="{A29A1AD3-56E0-8F49-F3B4-FB0B96420CEF}"/>
                </a:ext>
              </a:extLst>
            </p:cNvPr>
            <p:cNvSpPr txBox="1"/>
            <p:nvPr/>
          </p:nvSpPr>
          <p:spPr>
            <a:xfrm>
              <a:off x="10689771" y="877388"/>
              <a:ext cx="957942"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accent1">
                      <a:lumMod val="75000"/>
                    </a:schemeClr>
                  </a:solidFill>
                  <a:cs typeface="Calibri"/>
                </a:rPr>
                <a:t>Linked Data</a:t>
              </a:r>
            </a:p>
          </p:txBody>
        </p:sp>
        <p:sp>
          <p:nvSpPr>
            <p:cNvPr id="2" name="Rectangle 1">
              <a:extLst>
                <a:ext uri="{FF2B5EF4-FFF2-40B4-BE49-F238E27FC236}">
                  <a16:creationId xmlns:a16="http://schemas.microsoft.com/office/drawing/2014/main" id="{1BF836FA-DF2C-4B4F-5313-B57A1969FE71}"/>
                </a:ext>
              </a:extLst>
            </p:cNvPr>
            <p:cNvSpPr/>
            <p:nvPr/>
          </p:nvSpPr>
          <p:spPr>
            <a:xfrm>
              <a:off x="9747068" y="576943"/>
              <a:ext cx="2013857" cy="1208314"/>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8309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TITLE</a:t>
            </a:r>
            <a:endParaRPr lang="en-GB"/>
          </a:p>
        </p:txBody>
      </p:sp>
      <p:sp>
        <p:nvSpPr>
          <p:cNvPr id="8" name="Rectangle 7">
            <a:extLst>
              <a:ext uri="{FF2B5EF4-FFF2-40B4-BE49-F238E27FC236}">
                <a16:creationId xmlns:a16="http://schemas.microsoft.com/office/drawing/2014/main" id="{87365CC2-FBA8-22F0-4FD6-6E346194CED0}"/>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descr="A text on a white background&#10;&#10;Description automatically generated">
            <a:extLst>
              <a:ext uri="{FF2B5EF4-FFF2-40B4-BE49-F238E27FC236}">
                <a16:creationId xmlns:a16="http://schemas.microsoft.com/office/drawing/2014/main" id="{FC8BE4FA-0C5E-07FA-5EC6-A2EA285DEED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842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6726DF-9FF2-4B53-D894-06D249CFBE63}"/>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descr="woman.png">
            <a:extLst>
              <a:ext uri="{FF2B5EF4-FFF2-40B4-BE49-F238E27FC236}">
                <a16:creationId xmlns:a16="http://schemas.microsoft.com/office/drawing/2014/main" id="{BEC4C85C-6AEB-6D4B-9A04-817E9C6761FC}"/>
              </a:ext>
            </a:extLst>
          </p:cNvPr>
          <p:cNvPicPr>
            <a:picLocks noChangeAspect="1"/>
          </p:cNvPicPr>
          <p:nvPr/>
        </p:nvPicPr>
        <p:blipFill>
          <a:blip r:embed="rId3"/>
          <a:stretch>
            <a:fillRect/>
          </a:stretch>
        </p:blipFill>
        <p:spPr>
          <a:xfrm>
            <a:off x="-480615" y="2735156"/>
            <a:ext cx="3178108" cy="2987917"/>
          </a:xfrm>
          <a:prstGeom prst="rect">
            <a:avLst/>
          </a:prstGeom>
        </p:spPr>
      </p:pic>
      <p:pic>
        <p:nvPicPr>
          <p:cNvPr id="8" name="Picture 7">
            <a:extLst>
              <a:ext uri="{FF2B5EF4-FFF2-40B4-BE49-F238E27FC236}">
                <a16:creationId xmlns:a16="http://schemas.microsoft.com/office/drawing/2014/main" id="{993FB252-1801-F64B-88B1-70F2E38124A4}"/>
              </a:ext>
            </a:extLst>
          </p:cNvPr>
          <p:cNvPicPr>
            <a:picLocks noChangeAspect="1"/>
          </p:cNvPicPr>
          <p:nvPr/>
        </p:nvPicPr>
        <p:blipFill>
          <a:blip r:embed="rId4"/>
          <a:stretch>
            <a:fillRect/>
          </a:stretch>
        </p:blipFill>
        <p:spPr>
          <a:xfrm>
            <a:off x="2034840" y="430058"/>
            <a:ext cx="1703254" cy="1703254"/>
          </a:xfrm>
          <a:prstGeom prst="rect">
            <a:avLst/>
          </a:prstGeom>
        </p:spPr>
      </p:pic>
      <p:grpSp>
        <p:nvGrpSpPr>
          <p:cNvPr id="15" name="Group 14">
            <a:extLst>
              <a:ext uri="{FF2B5EF4-FFF2-40B4-BE49-F238E27FC236}">
                <a16:creationId xmlns:a16="http://schemas.microsoft.com/office/drawing/2014/main" id="{EFAD0FCA-C12B-034D-923B-9D631F67A8E8}"/>
              </a:ext>
            </a:extLst>
          </p:cNvPr>
          <p:cNvGrpSpPr/>
          <p:nvPr/>
        </p:nvGrpSpPr>
        <p:grpSpPr>
          <a:xfrm>
            <a:off x="4502143" y="76200"/>
            <a:ext cx="1689108" cy="2065801"/>
            <a:chOff x="5518150" y="3333750"/>
            <a:chExt cx="1155700" cy="1428750"/>
          </a:xfrm>
        </p:grpSpPr>
        <p:pic>
          <p:nvPicPr>
            <p:cNvPr id="11" name="Picture 10">
              <a:extLst>
                <a:ext uri="{FF2B5EF4-FFF2-40B4-BE49-F238E27FC236}">
                  <a16:creationId xmlns:a16="http://schemas.microsoft.com/office/drawing/2014/main" id="{DEFD303E-1505-9342-9B11-BD8F900C38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19750" y="3333750"/>
              <a:ext cx="952500" cy="882650"/>
            </a:xfrm>
            <a:prstGeom prst="rect">
              <a:avLst/>
            </a:prstGeom>
          </p:spPr>
        </p:pic>
        <p:pic>
          <p:nvPicPr>
            <p:cNvPr id="13" name="Picture 12">
              <a:extLst>
                <a:ext uri="{FF2B5EF4-FFF2-40B4-BE49-F238E27FC236}">
                  <a16:creationId xmlns:a16="http://schemas.microsoft.com/office/drawing/2014/main" id="{C12FDFDE-0FEB-B240-BFA4-C5E7D6FA6B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667" r="-10667"/>
            <a:stretch/>
          </p:blipFill>
          <p:spPr>
            <a:xfrm>
              <a:off x="5518150" y="4216400"/>
              <a:ext cx="1155700" cy="546100"/>
            </a:xfrm>
            <a:prstGeom prst="rect">
              <a:avLst/>
            </a:prstGeom>
          </p:spPr>
        </p:pic>
        <p:sp>
          <p:nvSpPr>
            <p:cNvPr id="14" name="TextBox 13">
              <a:extLst>
                <a:ext uri="{FF2B5EF4-FFF2-40B4-BE49-F238E27FC236}">
                  <a16:creationId xmlns:a16="http://schemas.microsoft.com/office/drawing/2014/main" id="{61859E6A-734F-CE43-9276-7F3DA6A00107}"/>
                </a:ext>
              </a:extLst>
            </p:cNvPr>
            <p:cNvSpPr txBox="1"/>
            <p:nvPr/>
          </p:nvSpPr>
          <p:spPr>
            <a:xfrm>
              <a:off x="5802461" y="4216400"/>
              <a:ext cx="587076" cy="361870"/>
            </a:xfrm>
            <a:prstGeom prst="rect">
              <a:avLst/>
            </a:prstGeom>
            <a:noFill/>
          </p:spPr>
          <p:txBody>
            <a:bodyPr wrap="none" rtlCol="0">
              <a:spAutoFit/>
            </a:bodyPr>
            <a:lstStyle/>
            <a:p>
              <a:pPr algn="ctr"/>
              <a:r>
                <a:rPr lang="en-US" sz="2800" b="1">
                  <a:solidFill>
                    <a:schemeClr val="bg1"/>
                  </a:solidFill>
                </a:rPr>
                <a:t>CCV</a:t>
              </a:r>
            </a:p>
          </p:txBody>
        </p:sp>
      </p:grpSp>
      <p:pic>
        <p:nvPicPr>
          <p:cNvPr id="16" name="Picture 15">
            <a:extLst>
              <a:ext uri="{FF2B5EF4-FFF2-40B4-BE49-F238E27FC236}">
                <a16:creationId xmlns:a16="http://schemas.microsoft.com/office/drawing/2014/main" id="{78970F0D-4EE7-374D-B813-80FBD2E5599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65264" y="634256"/>
            <a:ext cx="1502899" cy="1499056"/>
          </a:xfrm>
          <a:prstGeom prst="rect">
            <a:avLst/>
          </a:prstGeom>
        </p:spPr>
      </p:pic>
      <p:pic>
        <p:nvPicPr>
          <p:cNvPr id="18" name="Picture 17">
            <a:extLst>
              <a:ext uri="{FF2B5EF4-FFF2-40B4-BE49-F238E27FC236}">
                <a16:creationId xmlns:a16="http://schemas.microsoft.com/office/drawing/2014/main" id="{FE1828FD-9BB2-4941-9095-6CE37CB3B8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17529" y="571499"/>
            <a:ext cx="1773950" cy="1561813"/>
          </a:xfrm>
          <a:prstGeom prst="rect">
            <a:avLst/>
          </a:prstGeom>
        </p:spPr>
      </p:pic>
      <p:pic>
        <p:nvPicPr>
          <p:cNvPr id="21" name="Picture 20">
            <a:extLst>
              <a:ext uri="{FF2B5EF4-FFF2-40B4-BE49-F238E27FC236}">
                <a16:creationId xmlns:a16="http://schemas.microsoft.com/office/drawing/2014/main" id="{6A780F84-07ED-BF41-8233-2C3F8A926495}"/>
              </a:ext>
            </a:extLst>
          </p:cNvPr>
          <p:cNvPicPr>
            <a:picLocks noChangeAspect="1"/>
          </p:cNvPicPr>
          <p:nvPr/>
        </p:nvPicPr>
        <p:blipFill>
          <a:blip r:embed="rId9"/>
          <a:stretch>
            <a:fillRect/>
          </a:stretch>
        </p:blipFill>
        <p:spPr>
          <a:xfrm>
            <a:off x="8738791" y="4683220"/>
            <a:ext cx="2189905" cy="1547753"/>
          </a:xfrm>
          <a:prstGeom prst="rect">
            <a:avLst/>
          </a:prstGeom>
        </p:spPr>
      </p:pic>
      <p:grpSp>
        <p:nvGrpSpPr>
          <p:cNvPr id="25" name="Group 24">
            <a:extLst>
              <a:ext uri="{FF2B5EF4-FFF2-40B4-BE49-F238E27FC236}">
                <a16:creationId xmlns:a16="http://schemas.microsoft.com/office/drawing/2014/main" id="{1962C22B-F83B-4649-A3A0-02EC61D08549}"/>
              </a:ext>
            </a:extLst>
          </p:cNvPr>
          <p:cNvGrpSpPr/>
          <p:nvPr/>
        </p:nvGrpSpPr>
        <p:grpSpPr>
          <a:xfrm>
            <a:off x="8634361" y="2692909"/>
            <a:ext cx="2788725" cy="1406813"/>
            <a:chOff x="6496809" y="2673859"/>
            <a:chExt cx="2788725" cy="1406813"/>
          </a:xfrm>
        </p:grpSpPr>
        <p:pic>
          <p:nvPicPr>
            <p:cNvPr id="22" name="Picture 21">
              <a:extLst>
                <a:ext uri="{FF2B5EF4-FFF2-40B4-BE49-F238E27FC236}">
                  <a16:creationId xmlns:a16="http://schemas.microsoft.com/office/drawing/2014/main" id="{81ACC8B7-8803-6F40-85BC-F4C4EE882D9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96809" y="2673859"/>
              <a:ext cx="2326150" cy="1406813"/>
            </a:xfrm>
            <a:prstGeom prst="rect">
              <a:avLst/>
            </a:prstGeom>
          </p:spPr>
        </p:pic>
        <p:sp>
          <p:nvSpPr>
            <p:cNvPr id="23" name="TextBox 22">
              <a:extLst>
                <a:ext uri="{FF2B5EF4-FFF2-40B4-BE49-F238E27FC236}">
                  <a16:creationId xmlns:a16="http://schemas.microsoft.com/office/drawing/2014/main" id="{67DAADB0-ABC1-C742-A04A-01A595B3D491}"/>
                </a:ext>
              </a:extLst>
            </p:cNvPr>
            <p:cNvSpPr txBox="1"/>
            <p:nvPr/>
          </p:nvSpPr>
          <p:spPr>
            <a:xfrm>
              <a:off x="6601239" y="3521849"/>
              <a:ext cx="2684295" cy="400110"/>
            </a:xfrm>
            <a:prstGeom prst="rect">
              <a:avLst/>
            </a:prstGeom>
            <a:noFill/>
          </p:spPr>
          <p:txBody>
            <a:bodyPr wrap="square" rtlCol="0">
              <a:spAutoFit/>
            </a:bodyPr>
            <a:lstStyle/>
            <a:p>
              <a:r>
                <a:rPr lang="en-US" sz="2000" b="1">
                  <a:solidFill>
                    <a:schemeClr val="bg1"/>
                  </a:solidFill>
                </a:rPr>
                <a:t>RESEARCH OFFICE</a:t>
              </a:r>
            </a:p>
          </p:txBody>
        </p:sp>
      </p:grpSp>
      <p:pic>
        <p:nvPicPr>
          <p:cNvPr id="26" name="Picture 25">
            <a:extLst>
              <a:ext uri="{FF2B5EF4-FFF2-40B4-BE49-F238E27FC236}">
                <a16:creationId xmlns:a16="http://schemas.microsoft.com/office/drawing/2014/main" id="{C7BC766E-17EE-8C49-8576-B491D04503A4}"/>
              </a:ext>
            </a:extLst>
          </p:cNvPr>
          <p:cNvPicPr>
            <a:picLocks noChangeAspect="1"/>
          </p:cNvPicPr>
          <p:nvPr/>
        </p:nvPicPr>
        <p:blipFill>
          <a:blip r:embed="rId11"/>
          <a:stretch>
            <a:fillRect/>
          </a:stretch>
        </p:blipFill>
        <p:spPr>
          <a:xfrm>
            <a:off x="5832864" y="4740370"/>
            <a:ext cx="1543049" cy="1570852"/>
          </a:xfrm>
          <a:prstGeom prst="rect">
            <a:avLst/>
          </a:prstGeom>
        </p:spPr>
      </p:pic>
      <p:pic>
        <p:nvPicPr>
          <p:cNvPr id="28" name="Picture 27">
            <a:extLst>
              <a:ext uri="{FF2B5EF4-FFF2-40B4-BE49-F238E27FC236}">
                <a16:creationId xmlns:a16="http://schemas.microsoft.com/office/drawing/2014/main" id="{B2730BCF-85BB-AB42-90F2-F9BA877E761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516669" y="4818121"/>
            <a:ext cx="1985474" cy="1301050"/>
          </a:xfrm>
          <a:prstGeom prst="rect">
            <a:avLst/>
          </a:prstGeom>
        </p:spPr>
      </p:pic>
      <p:cxnSp>
        <p:nvCxnSpPr>
          <p:cNvPr id="31" name="Straight Arrow Connector 30">
            <a:extLst>
              <a:ext uri="{FF2B5EF4-FFF2-40B4-BE49-F238E27FC236}">
                <a16:creationId xmlns:a16="http://schemas.microsoft.com/office/drawing/2014/main" id="{C901438D-6EED-8049-A71D-EF5221F30FE3}"/>
              </a:ext>
            </a:extLst>
          </p:cNvPr>
          <p:cNvCxnSpPr/>
          <p:nvPr/>
        </p:nvCxnSpPr>
        <p:spPr>
          <a:xfrm flipV="1">
            <a:off x="2034840" y="2226280"/>
            <a:ext cx="994110" cy="466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7C58E7D-75B6-E140-B8FC-0B88CF952392}"/>
              </a:ext>
            </a:extLst>
          </p:cNvPr>
          <p:cNvCxnSpPr>
            <a:cxnSpLocks/>
          </p:cNvCxnSpPr>
          <p:nvPr/>
        </p:nvCxnSpPr>
        <p:spPr>
          <a:xfrm flipV="1">
            <a:off x="2127130" y="2226280"/>
            <a:ext cx="2523506" cy="62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B305225-BF12-0A4D-B565-129682846DF9}"/>
              </a:ext>
            </a:extLst>
          </p:cNvPr>
          <p:cNvCxnSpPr>
            <a:cxnSpLocks/>
          </p:cNvCxnSpPr>
          <p:nvPr/>
        </p:nvCxnSpPr>
        <p:spPr>
          <a:xfrm flipV="1">
            <a:off x="2243887" y="2133313"/>
            <a:ext cx="4556963" cy="903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11D29A9-F2E4-8D49-A34D-28E3CD69AC05}"/>
              </a:ext>
            </a:extLst>
          </p:cNvPr>
          <p:cNvCxnSpPr>
            <a:cxnSpLocks/>
          </p:cNvCxnSpPr>
          <p:nvPr/>
        </p:nvCxnSpPr>
        <p:spPr>
          <a:xfrm flipV="1">
            <a:off x="2243887" y="2312431"/>
            <a:ext cx="6873642" cy="1008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289589B-3035-1F4B-A359-968D4D3BA7C9}"/>
              </a:ext>
            </a:extLst>
          </p:cNvPr>
          <p:cNvCxnSpPr>
            <a:cxnSpLocks/>
          </p:cNvCxnSpPr>
          <p:nvPr/>
        </p:nvCxnSpPr>
        <p:spPr>
          <a:xfrm flipV="1">
            <a:off x="2243887" y="3337881"/>
            <a:ext cx="6159694" cy="203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AABA9C-F714-2544-81A7-877F88D87FA0}"/>
              </a:ext>
            </a:extLst>
          </p:cNvPr>
          <p:cNvCxnSpPr>
            <a:cxnSpLocks/>
          </p:cNvCxnSpPr>
          <p:nvPr/>
        </p:nvCxnSpPr>
        <p:spPr>
          <a:xfrm>
            <a:off x="2271433" y="3761302"/>
            <a:ext cx="6719746" cy="675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A6C31F2-51E3-E64C-A125-9F3A35287506}"/>
              </a:ext>
            </a:extLst>
          </p:cNvPr>
          <p:cNvCxnSpPr/>
          <p:nvPr/>
        </p:nvCxnSpPr>
        <p:spPr>
          <a:xfrm>
            <a:off x="2271433" y="3941009"/>
            <a:ext cx="3919818" cy="625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7DC9045-C680-C24F-97A4-951F29A2DD68}"/>
              </a:ext>
            </a:extLst>
          </p:cNvPr>
          <p:cNvCxnSpPr/>
          <p:nvPr/>
        </p:nvCxnSpPr>
        <p:spPr>
          <a:xfrm>
            <a:off x="2243887" y="4188819"/>
            <a:ext cx="1494207" cy="468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7B2BFDE3-F605-1A47-BD81-22074ABA5498}"/>
              </a:ext>
            </a:extLst>
          </p:cNvPr>
          <p:cNvPicPr>
            <a:picLocks noChangeAspect="1"/>
          </p:cNvPicPr>
          <p:nvPr/>
        </p:nvPicPr>
        <p:blipFill>
          <a:blip r:embed="rId13"/>
          <a:stretch>
            <a:fillRect/>
          </a:stretch>
        </p:blipFill>
        <p:spPr>
          <a:xfrm>
            <a:off x="344611" y="1359250"/>
            <a:ext cx="1422400" cy="1422400"/>
          </a:xfrm>
          <a:prstGeom prst="rect">
            <a:avLst/>
          </a:prstGeom>
        </p:spPr>
      </p:pic>
    </p:spTree>
    <p:extLst>
      <p:ext uri="{BB962C8B-B14F-4D97-AF65-F5344CB8AC3E}">
        <p14:creationId xmlns:p14="http://schemas.microsoft.com/office/powerpoint/2010/main" val="391472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D387B2-F56B-2CE8-0839-ECA5C06736F5}"/>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descr="woman.png">
            <a:extLst>
              <a:ext uri="{FF2B5EF4-FFF2-40B4-BE49-F238E27FC236}">
                <a16:creationId xmlns:a16="http://schemas.microsoft.com/office/drawing/2014/main" id="{BEC4C85C-6AEB-6D4B-9A04-817E9C6761FC}"/>
              </a:ext>
            </a:extLst>
          </p:cNvPr>
          <p:cNvPicPr>
            <a:picLocks noChangeAspect="1"/>
          </p:cNvPicPr>
          <p:nvPr/>
        </p:nvPicPr>
        <p:blipFill>
          <a:blip r:embed="rId3"/>
          <a:stretch>
            <a:fillRect/>
          </a:stretch>
        </p:blipFill>
        <p:spPr>
          <a:xfrm>
            <a:off x="-435263" y="3181413"/>
            <a:ext cx="3178108" cy="2987917"/>
          </a:xfrm>
          <a:prstGeom prst="rect">
            <a:avLst/>
          </a:prstGeom>
        </p:spPr>
      </p:pic>
      <p:pic>
        <p:nvPicPr>
          <p:cNvPr id="8" name="Picture 7">
            <a:extLst>
              <a:ext uri="{FF2B5EF4-FFF2-40B4-BE49-F238E27FC236}">
                <a16:creationId xmlns:a16="http://schemas.microsoft.com/office/drawing/2014/main" id="{993FB252-1801-F64B-88B1-70F2E38124A4}"/>
              </a:ext>
            </a:extLst>
          </p:cNvPr>
          <p:cNvPicPr>
            <a:picLocks noChangeAspect="1"/>
          </p:cNvPicPr>
          <p:nvPr/>
        </p:nvPicPr>
        <p:blipFill>
          <a:blip r:embed="rId4"/>
          <a:stretch>
            <a:fillRect/>
          </a:stretch>
        </p:blipFill>
        <p:spPr>
          <a:xfrm>
            <a:off x="2344806" y="430058"/>
            <a:ext cx="1703254" cy="1703254"/>
          </a:xfrm>
          <a:prstGeom prst="rect">
            <a:avLst/>
          </a:prstGeom>
        </p:spPr>
      </p:pic>
      <p:grpSp>
        <p:nvGrpSpPr>
          <p:cNvPr id="15" name="Group 14">
            <a:extLst>
              <a:ext uri="{FF2B5EF4-FFF2-40B4-BE49-F238E27FC236}">
                <a16:creationId xmlns:a16="http://schemas.microsoft.com/office/drawing/2014/main" id="{EFAD0FCA-C12B-034D-923B-9D631F67A8E8}"/>
              </a:ext>
            </a:extLst>
          </p:cNvPr>
          <p:cNvGrpSpPr/>
          <p:nvPr/>
        </p:nvGrpSpPr>
        <p:grpSpPr>
          <a:xfrm>
            <a:off x="4502143" y="76200"/>
            <a:ext cx="1689108" cy="2065801"/>
            <a:chOff x="5518150" y="3333750"/>
            <a:chExt cx="1155700" cy="1428750"/>
          </a:xfrm>
        </p:grpSpPr>
        <p:pic>
          <p:nvPicPr>
            <p:cNvPr id="11" name="Picture 10">
              <a:extLst>
                <a:ext uri="{FF2B5EF4-FFF2-40B4-BE49-F238E27FC236}">
                  <a16:creationId xmlns:a16="http://schemas.microsoft.com/office/drawing/2014/main" id="{DEFD303E-1505-9342-9B11-BD8F900C38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19750" y="3333750"/>
              <a:ext cx="952500" cy="882650"/>
            </a:xfrm>
            <a:prstGeom prst="rect">
              <a:avLst/>
            </a:prstGeom>
          </p:spPr>
        </p:pic>
        <p:pic>
          <p:nvPicPr>
            <p:cNvPr id="13" name="Picture 12">
              <a:extLst>
                <a:ext uri="{FF2B5EF4-FFF2-40B4-BE49-F238E27FC236}">
                  <a16:creationId xmlns:a16="http://schemas.microsoft.com/office/drawing/2014/main" id="{C12FDFDE-0FEB-B240-BFA4-C5E7D6FA6B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667" r="-10667"/>
            <a:stretch/>
          </p:blipFill>
          <p:spPr>
            <a:xfrm>
              <a:off x="5518150" y="4216400"/>
              <a:ext cx="1155700" cy="546100"/>
            </a:xfrm>
            <a:prstGeom prst="rect">
              <a:avLst/>
            </a:prstGeom>
          </p:spPr>
        </p:pic>
        <p:sp>
          <p:nvSpPr>
            <p:cNvPr id="14" name="TextBox 13">
              <a:extLst>
                <a:ext uri="{FF2B5EF4-FFF2-40B4-BE49-F238E27FC236}">
                  <a16:creationId xmlns:a16="http://schemas.microsoft.com/office/drawing/2014/main" id="{61859E6A-734F-CE43-9276-7F3DA6A00107}"/>
                </a:ext>
              </a:extLst>
            </p:cNvPr>
            <p:cNvSpPr txBox="1"/>
            <p:nvPr/>
          </p:nvSpPr>
          <p:spPr>
            <a:xfrm>
              <a:off x="5802461" y="4216400"/>
              <a:ext cx="587076" cy="361870"/>
            </a:xfrm>
            <a:prstGeom prst="rect">
              <a:avLst/>
            </a:prstGeom>
            <a:noFill/>
          </p:spPr>
          <p:txBody>
            <a:bodyPr wrap="none" rtlCol="0">
              <a:spAutoFit/>
            </a:bodyPr>
            <a:lstStyle/>
            <a:p>
              <a:pPr algn="ctr"/>
              <a:r>
                <a:rPr lang="en-US" sz="2800" b="1">
                  <a:solidFill>
                    <a:schemeClr val="bg1"/>
                  </a:solidFill>
                </a:rPr>
                <a:t>CCV</a:t>
              </a:r>
            </a:p>
          </p:txBody>
        </p:sp>
      </p:grpSp>
      <p:pic>
        <p:nvPicPr>
          <p:cNvPr id="16" name="Picture 15">
            <a:extLst>
              <a:ext uri="{FF2B5EF4-FFF2-40B4-BE49-F238E27FC236}">
                <a16:creationId xmlns:a16="http://schemas.microsoft.com/office/drawing/2014/main" id="{78970F0D-4EE7-374D-B813-80FBD2E5599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50964" y="634256"/>
            <a:ext cx="1502899" cy="1499056"/>
          </a:xfrm>
          <a:prstGeom prst="rect">
            <a:avLst/>
          </a:prstGeom>
        </p:spPr>
      </p:pic>
      <p:pic>
        <p:nvPicPr>
          <p:cNvPr id="18" name="Picture 17">
            <a:extLst>
              <a:ext uri="{FF2B5EF4-FFF2-40B4-BE49-F238E27FC236}">
                <a16:creationId xmlns:a16="http://schemas.microsoft.com/office/drawing/2014/main" id="{FE1828FD-9BB2-4941-9095-6CE37CB3B8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17529" y="571499"/>
            <a:ext cx="1773950" cy="1561813"/>
          </a:xfrm>
          <a:prstGeom prst="rect">
            <a:avLst/>
          </a:prstGeom>
        </p:spPr>
      </p:pic>
      <p:pic>
        <p:nvPicPr>
          <p:cNvPr id="21" name="Picture 20">
            <a:extLst>
              <a:ext uri="{FF2B5EF4-FFF2-40B4-BE49-F238E27FC236}">
                <a16:creationId xmlns:a16="http://schemas.microsoft.com/office/drawing/2014/main" id="{6A780F84-07ED-BF41-8233-2C3F8A926495}"/>
              </a:ext>
            </a:extLst>
          </p:cNvPr>
          <p:cNvPicPr>
            <a:picLocks noChangeAspect="1"/>
          </p:cNvPicPr>
          <p:nvPr/>
        </p:nvPicPr>
        <p:blipFill>
          <a:blip r:embed="rId9"/>
          <a:stretch>
            <a:fillRect/>
          </a:stretch>
        </p:blipFill>
        <p:spPr>
          <a:xfrm>
            <a:off x="8738791" y="4683220"/>
            <a:ext cx="2189905" cy="1547753"/>
          </a:xfrm>
          <a:prstGeom prst="rect">
            <a:avLst/>
          </a:prstGeom>
        </p:spPr>
      </p:pic>
      <p:grpSp>
        <p:nvGrpSpPr>
          <p:cNvPr id="25" name="Group 24">
            <a:extLst>
              <a:ext uri="{FF2B5EF4-FFF2-40B4-BE49-F238E27FC236}">
                <a16:creationId xmlns:a16="http://schemas.microsoft.com/office/drawing/2014/main" id="{1962C22B-F83B-4649-A3A0-02EC61D08549}"/>
              </a:ext>
            </a:extLst>
          </p:cNvPr>
          <p:cNvGrpSpPr/>
          <p:nvPr/>
        </p:nvGrpSpPr>
        <p:grpSpPr>
          <a:xfrm>
            <a:off x="8977261" y="2692909"/>
            <a:ext cx="2788725" cy="1406813"/>
            <a:chOff x="6496809" y="2673859"/>
            <a:chExt cx="2788725" cy="1406813"/>
          </a:xfrm>
        </p:grpSpPr>
        <p:pic>
          <p:nvPicPr>
            <p:cNvPr id="22" name="Picture 21">
              <a:extLst>
                <a:ext uri="{FF2B5EF4-FFF2-40B4-BE49-F238E27FC236}">
                  <a16:creationId xmlns:a16="http://schemas.microsoft.com/office/drawing/2014/main" id="{81ACC8B7-8803-6F40-85BC-F4C4EE882D9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96809" y="2673859"/>
              <a:ext cx="2326150" cy="1406813"/>
            </a:xfrm>
            <a:prstGeom prst="rect">
              <a:avLst/>
            </a:prstGeom>
          </p:spPr>
        </p:pic>
        <p:sp>
          <p:nvSpPr>
            <p:cNvPr id="23" name="TextBox 22">
              <a:extLst>
                <a:ext uri="{FF2B5EF4-FFF2-40B4-BE49-F238E27FC236}">
                  <a16:creationId xmlns:a16="http://schemas.microsoft.com/office/drawing/2014/main" id="{67DAADB0-ABC1-C742-A04A-01A595B3D491}"/>
                </a:ext>
              </a:extLst>
            </p:cNvPr>
            <p:cNvSpPr txBox="1"/>
            <p:nvPr/>
          </p:nvSpPr>
          <p:spPr>
            <a:xfrm>
              <a:off x="6601239" y="3521849"/>
              <a:ext cx="2684295" cy="400110"/>
            </a:xfrm>
            <a:prstGeom prst="rect">
              <a:avLst/>
            </a:prstGeom>
            <a:noFill/>
          </p:spPr>
          <p:txBody>
            <a:bodyPr wrap="square" rtlCol="0">
              <a:spAutoFit/>
            </a:bodyPr>
            <a:lstStyle/>
            <a:p>
              <a:r>
                <a:rPr lang="en-US" sz="2000" b="1">
                  <a:solidFill>
                    <a:schemeClr val="bg1"/>
                  </a:solidFill>
                </a:rPr>
                <a:t>RESEARCH OFFICE</a:t>
              </a:r>
            </a:p>
          </p:txBody>
        </p:sp>
      </p:grpSp>
      <p:pic>
        <p:nvPicPr>
          <p:cNvPr id="26" name="Picture 25">
            <a:extLst>
              <a:ext uri="{FF2B5EF4-FFF2-40B4-BE49-F238E27FC236}">
                <a16:creationId xmlns:a16="http://schemas.microsoft.com/office/drawing/2014/main" id="{C7BC766E-17EE-8C49-8576-B491D04503A4}"/>
              </a:ext>
            </a:extLst>
          </p:cNvPr>
          <p:cNvPicPr>
            <a:picLocks noChangeAspect="1"/>
          </p:cNvPicPr>
          <p:nvPr/>
        </p:nvPicPr>
        <p:blipFill>
          <a:blip r:embed="rId11"/>
          <a:stretch>
            <a:fillRect/>
          </a:stretch>
        </p:blipFill>
        <p:spPr>
          <a:xfrm>
            <a:off x="5832864" y="4740370"/>
            <a:ext cx="1543049" cy="1570852"/>
          </a:xfrm>
          <a:prstGeom prst="rect">
            <a:avLst/>
          </a:prstGeom>
        </p:spPr>
      </p:pic>
      <p:pic>
        <p:nvPicPr>
          <p:cNvPr id="28" name="Picture 27">
            <a:extLst>
              <a:ext uri="{FF2B5EF4-FFF2-40B4-BE49-F238E27FC236}">
                <a16:creationId xmlns:a16="http://schemas.microsoft.com/office/drawing/2014/main" id="{B2730BCF-85BB-AB42-90F2-F9BA877E761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516669" y="4818121"/>
            <a:ext cx="2156090" cy="1412852"/>
          </a:xfrm>
          <a:prstGeom prst="rect">
            <a:avLst/>
          </a:prstGeom>
        </p:spPr>
      </p:pic>
      <p:pic>
        <p:nvPicPr>
          <p:cNvPr id="6" name="Picture 5">
            <a:extLst>
              <a:ext uri="{FF2B5EF4-FFF2-40B4-BE49-F238E27FC236}">
                <a16:creationId xmlns:a16="http://schemas.microsoft.com/office/drawing/2014/main" id="{7F999026-72E7-8D47-9180-D5D751137B2C}"/>
              </a:ext>
            </a:extLst>
          </p:cNvPr>
          <p:cNvPicPr>
            <a:picLocks noChangeAspect="1"/>
          </p:cNvPicPr>
          <p:nvPr/>
        </p:nvPicPr>
        <p:blipFill>
          <a:blip r:embed="rId13"/>
          <a:stretch>
            <a:fillRect/>
          </a:stretch>
        </p:blipFill>
        <p:spPr>
          <a:xfrm>
            <a:off x="2592869" y="2797730"/>
            <a:ext cx="2219542" cy="1102791"/>
          </a:xfrm>
          <a:prstGeom prst="rect">
            <a:avLst/>
          </a:prstGeom>
        </p:spPr>
      </p:pic>
      <p:grpSp>
        <p:nvGrpSpPr>
          <p:cNvPr id="29" name="Group 28">
            <a:extLst>
              <a:ext uri="{FF2B5EF4-FFF2-40B4-BE49-F238E27FC236}">
                <a16:creationId xmlns:a16="http://schemas.microsoft.com/office/drawing/2014/main" id="{89EB8BB3-4668-5C4D-9119-F489D442ECE7}"/>
              </a:ext>
            </a:extLst>
          </p:cNvPr>
          <p:cNvGrpSpPr/>
          <p:nvPr/>
        </p:nvGrpSpPr>
        <p:grpSpPr>
          <a:xfrm>
            <a:off x="127088" y="1714293"/>
            <a:ext cx="1990420" cy="1601777"/>
            <a:chOff x="2886467" y="2602445"/>
            <a:chExt cx="1990420" cy="1601777"/>
          </a:xfrm>
        </p:grpSpPr>
        <p:pic>
          <p:nvPicPr>
            <p:cNvPr id="30" name="Picture 29">
              <a:extLst>
                <a:ext uri="{FF2B5EF4-FFF2-40B4-BE49-F238E27FC236}">
                  <a16:creationId xmlns:a16="http://schemas.microsoft.com/office/drawing/2014/main" id="{14CB2965-6768-A145-AB9E-20A5C4DC9A64}"/>
                </a:ext>
              </a:extLst>
            </p:cNvPr>
            <p:cNvPicPr>
              <a:picLocks noChangeAspect="1"/>
            </p:cNvPicPr>
            <p:nvPr/>
          </p:nvPicPr>
          <p:blipFill>
            <a:blip r:embed="rId14"/>
            <a:stretch>
              <a:fillRect/>
            </a:stretch>
          </p:blipFill>
          <p:spPr>
            <a:xfrm>
              <a:off x="2886467" y="2696372"/>
              <a:ext cx="1422400" cy="1422400"/>
            </a:xfrm>
            <a:prstGeom prst="rect">
              <a:avLst/>
            </a:prstGeom>
          </p:spPr>
        </p:pic>
        <p:pic>
          <p:nvPicPr>
            <p:cNvPr id="32" name="Picture 31">
              <a:extLst>
                <a:ext uri="{FF2B5EF4-FFF2-40B4-BE49-F238E27FC236}">
                  <a16:creationId xmlns:a16="http://schemas.microsoft.com/office/drawing/2014/main" id="{CD1ABDED-1F1A-6242-8FFC-9636AFE8329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053788" y="2602445"/>
              <a:ext cx="806452" cy="793870"/>
            </a:xfrm>
            <a:prstGeom prst="rect">
              <a:avLst/>
            </a:prstGeom>
          </p:spPr>
        </p:pic>
        <p:pic>
          <p:nvPicPr>
            <p:cNvPr id="34" name="Picture 33">
              <a:extLst>
                <a:ext uri="{FF2B5EF4-FFF2-40B4-BE49-F238E27FC236}">
                  <a16:creationId xmlns:a16="http://schemas.microsoft.com/office/drawing/2014/main" id="{6D588DAC-B6EF-6B45-BC0D-7513285F510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053788" y="3381123"/>
              <a:ext cx="823099" cy="823099"/>
            </a:xfrm>
            <a:prstGeom prst="rect">
              <a:avLst/>
            </a:prstGeom>
          </p:spPr>
        </p:pic>
      </p:grpSp>
      <p:pic>
        <p:nvPicPr>
          <p:cNvPr id="7" name="Picture 6">
            <a:extLst>
              <a:ext uri="{FF2B5EF4-FFF2-40B4-BE49-F238E27FC236}">
                <a16:creationId xmlns:a16="http://schemas.microsoft.com/office/drawing/2014/main" id="{10257A3D-EDDD-764D-876D-9A90BD4D718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278990" y="2960533"/>
            <a:ext cx="2826229" cy="897970"/>
          </a:xfrm>
          <a:prstGeom prst="rect">
            <a:avLst/>
          </a:prstGeom>
        </p:spPr>
      </p:pic>
      <p:cxnSp>
        <p:nvCxnSpPr>
          <p:cNvPr id="10" name="Straight Arrow Connector 9">
            <a:extLst>
              <a:ext uri="{FF2B5EF4-FFF2-40B4-BE49-F238E27FC236}">
                <a16:creationId xmlns:a16="http://schemas.microsoft.com/office/drawing/2014/main" id="{793D9ED7-3F47-CA42-9E4E-4C348406CC4F}"/>
              </a:ext>
            </a:extLst>
          </p:cNvPr>
          <p:cNvCxnSpPr>
            <a:cxnSpLocks/>
          </p:cNvCxnSpPr>
          <p:nvPr/>
        </p:nvCxnSpPr>
        <p:spPr>
          <a:xfrm>
            <a:off x="2117508" y="2286000"/>
            <a:ext cx="835242" cy="674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F4B649-5C57-D145-941A-7404A73DC09B}"/>
              </a:ext>
            </a:extLst>
          </p:cNvPr>
          <p:cNvCxnSpPr>
            <a:cxnSpLocks/>
          </p:cNvCxnSpPr>
          <p:nvPr/>
        </p:nvCxnSpPr>
        <p:spPr>
          <a:xfrm>
            <a:off x="4841476" y="3308110"/>
            <a:ext cx="5687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6626956-2BA3-9C4B-9800-EB71FA64D17D}"/>
              </a:ext>
            </a:extLst>
          </p:cNvPr>
          <p:cNvCxnSpPr/>
          <p:nvPr/>
        </p:nvCxnSpPr>
        <p:spPr>
          <a:xfrm flipH="1" flipV="1">
            <a:off x="3848100" y="2286000"/>
            <a:ext cx="1562100" cy="674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5E9C943-0742-D24D-AF35-0737F6C97585}"/>
              </a:ext>
            </a:extLst>
          </p:cNvPr>
          <p:cNvCxnSpPr/>
          <p:nvPr/>
        </p:nvCxnSpPr>
        <p:spPr>
          <a:xfrm flipH="1" flipV="1">
            <a:off x="5775714" y="2286000"/>
            <a:ext cx="267044" cy="511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D533066-9532-0D4C-B33B-9BE13E3F720E}"/>
              </a:ext>
            </a:extLst>
          </p:cNvPr>
          <p:cNvCxnSpPr>
            <a:cxnSpLocks/>
          </p:cNvCxnSpPr>
          <p:nvPr/>
        </p:nvCxnSpPr>
        <p:spPr>
          <a:xfrm flipV="1">
            <a:off x="6965264" y="2286000"/>
            <a:ext cx="254686" cy="674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85240FA-FC8F-A54D-914F-176BCC2EA81D}"/>
              </a:ext>
            </a:extLst>
          </p:cNvPr>
          <p:cNvCxnSpPr>
            <a:cxnSpLocks/>
          </p:cNvCxnSpPr>
          <p:nvPr/>
        </p:nvCxnSpPr>
        <p:spPr>
          <a:xfrm flipV="1">
            <a:off x="7375913" y="1885710"/>
            <a:ext cx="1596637" cy="1074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70E5011-069F-7743-8B70-0E4CCD4A9ED0}"/>
              </a:ext>
            </a:extLst>
          </p:cNvPr>
          <p:cNvCxnSpPr/>
          <p:nvPr/>
        </p:nvCxnSpPr>
        <p:spPr>
          <a:xfrm>
            <a:off x="8048069" y="3390963"/>
            <a:ext cx="8673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83E91EF-E46F-0445-AE06-1485AC6ABAD9}"/>
              </a:ext>
            </a:extLst>
          </p:cNvPr>
          <p:cNvCxnSpPr/>
          <p:nvPr/>
        </p:nvCxnSpPr>
        <p:spPr>
          <a:xfrm>
            <a:off x="7658100" y="3858503"/>
            <a:ext cx="1080691" cy="656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77D5970-6890-894F-BFAC-6A6F7DD90FFF}"/>
              </a:ext>
            </a:extLst>
          </p:cNvPr>
          <p:cNvCxnSpPr/>
          <p:nvPr/>
        </p:nvCxnSpPr>
        <p:spPr>
          <a:xfrm flipH="1">
            <a:off x="6553200" y="3883859"/>
            <a:ext cx="412064" cy="742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24535A4-0BB8-BD48-AE0E-DD15C579D489}"/>
              </a:ext>
            </a:extLst>
          </p:cNvPr>
          <p:cNvCxnSpPr/>
          <p:nvPr/>
        </p:nvCxnSpPr>
        <p:spPr>
          <a:xfrm flipH="1">
            <a:off x="4286250" y="3883859"/>
            <a:ext cx="1352550" cy="630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1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9366-0BFF-979F-3175-3EC0FB512D2A}"/>
              </a:ext>
            </a:extLst>
          </p:cNvPr>
          <p:cNvSpPr>
            <a:spLocks noGrp="1"/>
          </p:cNvSpPr>
          <p:nvPr>
            <p:ph type="title"/>
          </p:nvPr>
        </p:nvSpPr>
        <p:spPr/>
        <p:txBody>
          <a:bodyPr lIns="91440" tIns="45720" rIns="91440" bIns="45720" anchor="t"/>
          <a:lstStyle/>
          <a:p>
            <a:r>
              <a:rPr lang="en-GB">
                <a:latin typeface="Calibri"/>
                <a:cs typeface="Calibri"/>
              </a:rPr>
              <a:t>DOI Open Data &amp; OPEN APIS</a:t>
            </a:r>
            <a:endParaRPr lang="en-GB"/>
          </a:p>
        </p:txBody>
      </p:sp>
      <p:sp>
        <p:nvSpPr>
          <p:cNvPr id="3" name="Content Placeholder 2">
            <a:extLst>
              <a:ext uri="{FF2B5EF4-FFF2-40B4-BE49-F238E27FC236}">
                <a16:creationId xmlns:a16="http://schemas.microsoft.com/office/drawing/2014/main" id="{04B8D546-3F73-9925-FC1A-0160443C5F87}"/>
              </a:ext>
            </a:extLst>
          </p:cNvPr>
          <p:cNvSpPr>
            <a:spLocks noGrp="1"/>
          </p:cNvSpPr>
          <p:nvPr>
            <p:ph idx="1"/>
          </p:nvPr>
        </p:nvSpPr>
        <p:spPr>
          <a:xfrm>
            <a:off x="820616" y="1582603"/>
            <a:ext cx="4174425" cy="3691784"/>
          </a:xfrm>
        </p:spPr>
        <p:txBody>
          <a:bodyPr lIns="91440" tIns="45720" rIns="91440" bIns="45720" anchor="t"/>
          <a:lstStyle/>
          <a:p>
            <a:r>
              <a:rPr lang="en-GB">
                <a:ea typeface="Calibri"/>
                <a:cs typeface="Calibri"/>
              </a:rPr>
              <a:t>Opportunity to seed access points all over the internet. </a:t>
            </a:r>
            <a:endParaRPr lang="en-US"/>
          </a:p>
          <a:p>
            <a:endParaRPr lang="en-GB" sz="1200">
              <a:ea typeface="Calibri"/>
              <a:cs typeface="Calibri"/>
            </a:endParaRPr>
          </a:p>
          <a:p>
            <a:r>
              <a:rPr lang="en-GB">
                <a:ea typeface="Calibri"/>
                <a:cs typeface="Calibri"/>
              </a:rPr>
              <a:t>Vastly increase discovery &amp; use of locally hosted digital resources.</a:t>
            </a:r>
          </a:p>
          <a:p>
            <a:endParaRPr lang="en-GB">
              <a:ea typeface="Calibri"/>
              <a:cs typeface="Calibri"/>
            </a:endParaRPr>
          </a:p>
          <a:p>
            <a:pPr marL="457200" indent="-457200">
              <a:buChar char="•"/>
            </a:pPr>
            <a:endParaRPr lang="en-GB">
              <a:ea typeface="Calibri"/>
              <a:cs typeface="Calibri"/>
            </a:endParaRPr>
          </a:p>
        </p:txBody>
      </p:sp>
      <p:sp>
        <p:nvSpPr>
          <p:cNvPr id="5" name="Content Placeholder 2">
            <a:extLst>
              <a:ext uri="{FF2B5EF4-FFF2-40B4-BE49-F238E27FC236}">
                <a16:creationId xmlns:a16="http://schemas.microsoft.com/office/drawing/2014/main" id="{5165BB81-B98D-792B-C0A4-6D8C9B7AF4C5}"/>
              </a:ext>
            </a:extLst>
          </p:cNvPr>
          <p:cNvSpPr txBox="1">
            <a:spLocks/>
          </p:cNvSpPr>
          <p:nvPr/>
        </p:nvSpPr>
        <p:spPr>
          <a:xfrm>
            <a:off x="5913726" y="1526067"/>
            <a:ext cx="4174425" cy="369178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B295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B2953"/>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B2953"/>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B2953"/>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B2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err="1">
                <a:ea typeface="Calibri"/>
                <a:cs typeface="Calibri"/>
              </a:rPr>
              <a:t>OpenAlex</a:t>
            </a:r>
            <a:endParaRPr lang="en-GB">
              <a:cs typeface="Calibri"/>
            </a:endParaRPr>
          </a:p>
          <a:p>
            <a:pPr marL="457200" indent="-457200">
              <a:buFont typeface="Arial" panose="020B0604020202020204" pitchFamily="34" charset="0"/>
              <a:buChar char="•"/>
            </a:pPr>
            <a:r>
              <a:rPr lang="en-GB">
                <a:ea typeface="Calibri"/>
                <a:cs typeface="Calibri"/>
              </a:rPr>
              <a:t>Semantic Scholar</a:t>
            </a:r>
          </a:p>
          <a:p>
            <a:pPr marL="457200" indent="-457200">
              <a:buFont typeface="Arial" panose="020B0604020202020204" pitchFamily="34" charset="0"/>
              <a:buChar char="•"/>
            </a:pPr>
            <a:r>
              <a:rPr lang="en-GB">
                <a:ea typeface="Calibri"/>
                <a:cs typeface="Calibri"/>
              </a:rPr>
              <a:t>Google Scholar</a:t>
            </a:r>
          </a:p>
          <a:p>
            <a:pPr marL="457200" indent="-457200">
              <a:buFont typeface="Arial" panose="020B0604020202020204" pitchFamily="34" charset="0"/>
              <a:buChar char="•"/>
            </a:pPr>
            <a:r>
              <a:rPr lang="en-GB">
                <a:ea typeface="Calibri"/>
                <a:cs typeface="Calibri"/>
              </a:rPr>
              <a:t>Academic Publishers</a:t>
            </a:r>
          </a:p>
          <a:p>
            <a:pPr marL="457200" indent="-457200">
              <a:buFont typeface="Arial" panose="020B0604020202020204" pitchFamily="34" charset="0"/>
              <a:buChar char="•"/>
            </a:pPr>
            <a:r>
              <a:rPr lang="en-GB">
                <a:ea typeface="Calibri"/>
                <a:cs typeface="Calibri"/>
              </a:rPr>
              <a:t>ORCID</a:t>
            </a:r>
          </a:p>
          <a:p>
            <a:pPr marL="457200" indent="-457200">
              <a:buFont typeface="Arial" panose="020B0604020202020204" pitchFamily="34" charset="0"/>
              <a:buChar char="•"/>
            </a:pPr>
            <a:r>
              <a:rPr lang="en-GB">
                <a:ea typeface="Calibri"/>
                <a:cs typeface="Calibri"/>
              </a:rPr>
              <a:t>Universities</a:t>
            </a:r>
          </a:p>
          <a:p>
            <a:pPr marL="457200" indent="-457200">
              <a:buFont typeface="Arial" panose="020B0604020202020204" pitchFamily="34" charset="0"/>
              <a:buChar char="•"/>
            </a:pPr>
            <a:r>
              <a:rPr lang="en-GB">
                <a:ea typeface="Calibri"/>
                <a:cs typeface="Calibri"/>
              </a:rPr>
              <a:t>Scholarly Societies</a:t>
            </a:r>
          </a:p>
          <a:p>
            <a:endParaRPr lang="en-GB">
              <a:ea typeface="Calibri"/>
              <a:cs typeface="Calibri"/>
            </a:endParaRPr>
          </a:p>
          <a:p>
            <a:pPr marL="457200" indent="-457200">
              <a:buFont typeface="Arial" panose="020B0604020202020204" pitchFamily="34" charset="0"/>
              <a:buChar char="•"/>
            </a:pPr>
            <a:endParaRPr lang="en-GB">
              <a:ea typeface="Calibri"/>
              <a:cs typeface="Calibri"/>
            </a:endParaRPr>
          </a:p>
        </p:txBody>
      </p:sp>
    </p:spTree>
    <p:extLst>
      <p:ext uri="{BB962C8B-B14F-4D97-AF65-F5344CB8AC3E}">
        <p14:creationId xmlns:p14="http://schemas.microsoft.com/office/powerpoint/2010/main" val="242192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F147-6080-E542-93E2-5BFF35836323}"/>
              </a:ext>
            </a:extLst>
          </p:cNvPr>
          <p:cNvSpPr>
            <a:spLocks noGrp="1"/>
          </p:cNvSpPr>
          <p:nvPr>
            <p:ph type="title"/>
          </p:nvPr>
        </p:nvSpPr>
        <p:spPr>
          <a:xfrm>
            <a:off x="838200" y="765794"/>
            <a:ext cx="10515600" cy="700041"/>
          </a:xfrm>
        </p:spPr>
        <p:txBody>
          <a:bodyPr/>
          <a:lstStyle/>
          <a:p>
            <a:pPr algn="ctr"/>
            <a:r>
              <a:rPr lang="en-US"/>
              <a:t>Social Dimensions of Sustainability</a:t>
            </a:r>
          </a:p>
        </p:txBody>
      </p:sp>
      <p:sp>
        <p:nvSpPr>
          <p:cNvPr id="3" name="Content Placeholder 2">
            <a:extLst>
              <a:ext uri="{FF2B5EF4-FFF2-40B4-BE49-F238E27FC236}">
                <a16:creationId xmlns:a16="http://schemas.microsoft.com/office/drawing/2014/main" id="{0926A466-533F-564E-80D4-C58C2E4C848C}"/>
              </a:ext>
            </a:extLst>
          </p:cNvPr>
          <p:cNvSpPr>
            <a:spLocks noGrp="1"/>
          </p:cNvSpPr>
          <p:nvPr>
            <p:ph idx="1"/>
          </p:nvPr>
        </p:nvSpPr>
        <p:spPr>
          <a:xfrm>
            <a:off x="1174212" y="1963573"/>
            <a:ext cx="9509554" cy="3413125"/>
          </a:xfrm>
        </p:spPr>
        <p:txBody>
          <a:bodyPr lIns="91440" tIns="45720" rIns="91440" bIns="45720" anchor="t">
            <a:normAutofit/>
          </a:bodyPr>
          <a:lstStyle/>
          <a:p>
            <a:pPr marL="0" indent="0">
              <a:buNone/>
            </a:pPr>
            <a:r>
              <a:rPr lang="en-CA" sz="4000" dirty="0"/>
              <a:t>Persistence is a function of organizations, not of technology; a persistent identifier system requires a persistent organization and defined processes. </a:t>
            </a:r>
            <a:r>
              <a:rPr lang="en-CA" sz="3200" dirty="0"/>
              <a:t>- </a:t>
            </a:r>
            <a:r>
              <a:rPr lang="en-CA" sz="3200" dirty="0">
                <a:hlinkClick r:id="rId3"/>
              </a:rPr>
              <a:t>International DOI Foundation</a:t>
            </a:r>
            <a:endParaRPr lang="en-US" sz="3200" dirty="0">
              <a:cs typeface="Calibri"/>
            </a:endParaRPr>
          </a:p>
        </p:txBody>
      </p:sp>
    </p:spTree>
    <p:extLst>
      <p:ext uri="{BB962C8B-B14F-4D97-AF65-F5344CB8AC3E}">
        <p14:creationId xmlns:p14="http://schemas.microsoft.com/office/powerpoint/2010/main" val="337224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163F-CD92-F68C-8B89-F52BEE56FEB3}"/>
              </a:ext>
            </a:extLst>
          </p:cNvPr>
          <p:cNvSpPr>
            <a:spLocks noGrp="1"/>
          </p:cNvSpPr>
          <p:nvPr>
            <p:ph type="title"/>
          </p:nvPr>
        </p:nvSpPr>
        <p:spPr/>
        <p:txBody>
          <a:bodyPr lIns="91440" tIns="45720" rIns="91440" bIns="45720" anchor="t"/>
          <a:lstStyle/>
          <a:p>
            <a:r>
              <a:rPr lang="en-GB">
                <a:latin typeface="Calibri"/>
                <a:cs typeface="Calibri"/>
              </a:rPr>
              <a:t>Who MAINTAINS PIDS for objects?</a:t>
            </a:r>
            <a:endParaRPr lang="en-GB"/>
          </a:p>
        </p:txBody>
      </p:sp>
      <p:sp>
        <p:nvSpPr>
          <p:cNvPr id="3" name="Content Placeholder 2">
            <a:extLst>
              <a:ext uri="{FF2B5EF4-FFF2-40B4-BE49-F238E27FC236}">
                <a16:creationId xmlns:a16="http://schemas.microsoft.com/office/drawing/2014/main" id="{5F7A0349-CCB9-4197-98ED-F5723EAC27A6}"/>
              </a:ext>
            </a:extLst>
          </p:cNvPr>
          <p:cNvSpPr>
            <a:spLocks noGrp="1"/>
          </p:cNvSpPr>
          <p:nvPr>
            <p:ph idx="1"/>
          </p:nvPr>
        </p:nvSpPr>
        <p:spPr>
          <a:xfrm>
            <a:off x="820616" y="1571118"/>
            <a:ext cx="10417908" cy="3691784"/>
          </a:xfrm>
        </p:spPr>
        <p:txBody>
          <a:bodyPr lIns="91440" tIns="45720" rIns="91440" bIns="45720" anchor="t"/>
          <a:lstStyle/>
          <a:p>
            <a:r>
              <a:rPr lang="en-GB">
                <a:cs typeface="Calibri"/>
              </a:rPr>
              <a:t>Any organization that publishes research content including:</a:t>
            </a:r>
          </a:p>
          <a:p>
            <a:pPr>
              <a:spcBef>
                <a:spcPts val="0"/>
              </a:spcBef>
            </a:pPr>
            <a:endParaRPr lang="en-GB">
              <a:cs typeface="Calibri"/>
            </a:endParaRPr>
          </a:p>
          <a:p>
            <a:pPr marL="457200" indent="-457200">
              <a:spcBef>
                <a:spcPts val="0"/>
              </a:spcBef>
              <a:buChar char="•"/>
            </a:pPr>
            <a:r>
              <a:rPr lang="en-GB">
                <a:cs typeface="Calibri"/>
              </a:rPr>
              <a:t>Journal &amp; </a:t>
            </a:r>
            <a:r>
              <a:rPr lang="en-GB" err="1">
                <a:cs typeface="Calibri"/>
              </a:rPr>
              <a:t>ebook</a:t>
            </a:r>
            <a:r>
              <a:rPr lang="en-GB">
                <a:cs typeface="Calibri"/>
              </a:rPr>
              <a:t> publishers</a:t>
            </a:r>
          </a:p>
          <a:p>
            <a:pPr marL="457200" indent="-457200">
              <a:buChar char="•"/>
            </a:pPr>
            <a:r>
              <a:rPr lang="en-GB">
                <a:cs typeface="Calibri"/>
              </a:rPr>
              <a:t>Data repositories </a:t>
            </a:r>
          </a:p>
          <a:p>
            <a:pPr marL="457200" indent="-457200">
              <a:buChar char="•"/>
            </a:pPr>
            <a:r>
              <a:rPr lang="en-GB">
                <a:cs typeface="Calibri"/>
              </a:rPr>
              <a:t>Research organizations </a:t>
            </a:r>
          </a:p>
          <a:p>
            <a:pPr marL="457200" indent="-457200">
              <a:buChar char="•"/>
            </a:pPr>
            <a:r>
              <a:rPr lang="en-GB">
                <a:cs typeface="Calibri"/>
              </a:rPr>
              <a:t>Government agencies</a:t>
            </a:r>
          </a:p>
          <a:p>
            <a:pPr marL="457200" indent="-457200">
              <a:buChar char="•"/>
            </a:pPr>
            <a:r>
              <a:rPr lang="en-GB">
                <a:cs typeface="Calibri"/>
              </a:rPr>
              <a:t>Libraries, archives, galleries, museums</a:t>
            </a:r>
          </a:p>
          <a:p>
            <a:pPr marL="457200" indent="-457200">
              <a:buChar char="•"/>
            </a:pPr>
            <a:endParaRPr lang="en-GB">
              <a:cs typeface="Calibri"/>
            </a:endParaRPr>
          </a:p>
        </p:txBody>
      </p:sp>
    </p:spTree>
    <p:extLst>
      <p:ext uri="{BB962C8B-B14F-4D97-AF65-F5344CB8AC3E}">
        <p14:creationId xmlns:p14="http://schemas.microsoft.com/office/powerpoint/2010/main" val="42555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163F-CD92-F68C-8B89-F52BEE56FEB3}"/>
              </a:ext>
            </a:extLst>
          </p:cNvPr>
          <p:cNvSpPr>
            <a:spLocks noGrp="1"/>
          </p:cNvSpPr>
          <p:nvPr>
            <p:ph type="title"/>
          </p:nvPr>
        </p:nvSpPr>
        <p:spPr/>
        <p:txBody>
          <a:bodyPr lIns="91440" tIns="45720" rIns="91440" bIns="45720" anchor="t"/>
          <a:lstStyle/>
          <a:p>
            <a:r>
              <a:rPr lang="en-GB">
                <a:latin typeface="Calibri"/>
                <a:cs typeface="Calibri"/>
              </a:rPr>
              <a:t>PERSISTENT IDENTIFIERS for Objects</a:t>
            </a:r>
            <a:endParaRPr lang="en-GB"/>
          </a:p>
        </p:txBody>
      </p:sp>
      <p:sp>
        <p:nvSpPr>
          <p:cNvPr id="3" name="Content Placeholder 2">
            <a:extLst>
              <a:ext uri="{FF2B5EF4-FFF2-40B4-BE49-F238E27FC236}">
                <a16:creationId xmlns:a16="http://schemas.microsoft.com/office/drawing/2014/main" id="{5F7A0349-CCB9-4197-98ED-F5723EAC27A6}"/>
              </a:ext>
            </a:extLst>
          </p:cNvPr>
          <p:cNvSpPr>
            <a:spLocks noGrp="1"/>
          </p:cNvSpPr>
          <p:nvPr>
            <p:ph idx="1"/>
          </p:nvPr>
        </p:nvSpPr>
        <p:spPr/>
        <p:txBody>
          <a:bodyPr lIns="91440" tIns="45720" rIns="91440" bIns="45720" anchor="t"/>
          <a:lstStyle/>
          <a:p>
            <a:r>
              <a:rPr lang="en-GB">
                <a:cs typeface="Calibri"/>
              </a:rPr>
              <a:t>Globally unique identifier for a research object. </a:t>
            </a:r>
          </a:p>
          <a:p>
            <a:r>
              <a:rPr lang="en-GB">
                <a:cs typeface="Calibri"/>
              </a:rPr>
              <a:t>Generally expressed as a web addressable http link.</a:t>
            </a:r>
          </a:p>
          <a:p>
            <a:endParaRPr lang="en-GB">
              <a:ea typeface="+mn-lt"/>
              <a:cs typeface="+mn-lt"/>
            </a:endParaRPr>
          </a:p>
          <a:p>
            <a:r>
              <a:rPr lang="en-GB" err="1">
                <a:ea typeface="+mn-lt"/>
                <a:cs typeface="+mn-lt"/>
              </a:rPr>
              <a:t>DataCite</a:t>
            </a:r>
            <a:r>
              <a:rPr lang="en-GB">
                <a:ea typeface="+mn-lt"/>
                <a:cs typeface="+mn-lt"/>
              </a:rPr>
              <a:t> DOI: </a:t>
            </a:r>
            <a:r>
              <a:rPr lang="en-GB" u="sng">
                <a:ea typeface="+mn-lt"/>
                <a:cs typeface="+mn-lt"/>
                <a:hlinkClick r:id="rId2"/>
              </a:rPr>
              <a:t>https://doi.org/10.58066/jqpg-2136</a:t>
            </a:r>
            <a:endParaRPr lang="en-GB">
              <a:cs typeface="Calibri"/>
              <a:hlinkClick r:id="" action="ppaction://noaction"/>
            </a:endParaRPr>
          </a:p>
          <a:p>
            <a:r>
              <a:rPr lang="en-GB" err="1">
                <a:cs typeface="Calibri"/>
              </a:rPr>
              <a:t>Crossref</a:t>
            </a:r>
            <a:r>
              <a:rPr lang="en-GB">
                <a:cs typeface="Calibri"/>
              </a:rPr>
              <a:t> DOI: </a:t>
            </a:r>
            <a:r>
              <a:rPr lang="en-GB">
                <a:ea typeface="+mn-lt"/>
                <a:cs typeface="+mn-lt"/>
                <a:hlinkClick r:id="rId3"/>
              </a:rPr>
              <a:t>https://doi.org/10.54590/pop.2021.006</a:t>
            </a:r>
          </a:p>
          <a:p>
            <a:r>
              <a:rPr lang="en-GB">
                <a:cs typeface="Calibri"/>
              </a:rPr>
              <a:t>ARK: </a:t>
            </a:r>
            <a:r>
              <a:rPr lang="en-GB" sz="2400">
                <a:ea typeface="+mn-lt"/>
                <a:cs typeface="+mn-lt"/>
                <a:hlinkClick r:id="rId4"/>
              </a:rPr>
              <a:t>http://n2t.net/ark:/65665/381440f27-3f74-4eb9-ac11-b4d633a7da3d</a:t>
            </a:r>
            <a:endParaRPr lang="en-GB" sz="2400">
              <a:cs typeface="Calibri"/>
            </a:endParaRPr>
          </a:p>
          <a:p>
            <a:r>
              <a:rPr lang="en-GB">
                <a:cs typeface="Calibri"/>
              </a:rPr>
              <a:t>Handle: </a:t>
            </a:r>
            <a:r>
              <a:rPr lang="en-GB" u="sng">
                <a:solidFill>
                  <a:schemeClr val="accent1"/>
                </a:solidFill>
                <a:ea typeface="+mn-lt"/>
                <a:cs typeface="+mn-lt"/>
                <a:hlinkClick r:id="rId5">
                  <a:extLst>
                    <a:ext uri="{A12FA001-AC4F-418D-AE19-62706E023703}">
                      <ahyp:hlinkClr xmlns:ahyp="http://schemas.microsoft.com/office/drawing/2018/hyperlinkcolor" val="tx"/>
                    </a:ext>
                  </a:extLst>
                </a:hlinkClick>
              </a:rPr>
              <a:t>http://hdl.handle.net/1828/10652</a:t>
            </a:r>
            <a:endParaRPr lang="en-GB">
              <a:solidFill>
                <a:schemeClr val="accent1"/>
              </a:solidFill>
              <a:ea typeface="+mn-lt"/>
              <a:cs typeface="+mn-lt"/>
              <a:hlinkClick r:id="rId5">
                <a:extLst>
                  <a:ext uri="{A12FA001-AC4F-418D-AE19-62706E023703}">
                    <ahyp:hlinkClr xmlns:ahyp="http://schemas.microsoft.com/office/drawing/2018/hyperlinkcolor" val="tx"/>
                  </a:ext>
                </a:extLst>
              </a:hlinkClick>
            </a:endParaRPr>
          </a:p>
          <a:p>
            <a:endParaRPr lang="en-GB">
              <a:cs typeface="Calibri"/>
            </a:endParaRPr>
          </a:p>
        </p:txBody>
      </p:sp>
    </p:spTree>
    <p:extLst>
      <p:ext uri="{BB962C8B-B14F-4D97-AF65-F5344CB8AC3E}">
        <p14:creationId xmlns:p14="http://schemas.microsoft.com/office/powerpoint/2010/main" val="75396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5482CF-AB51-6598-8891-CDC0CBB96CD9}"/>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92D7183-5A57-D941-80E6-C69DECBD3C01}"/>
              </a:ext>
            </a:extLst>
          </p:cNvPr>
          <p:cNvSpPr>
            <a:spLocks noGrp="1"/>
          </p:cNvSpPr>
          <p:nvPr>
            <p:ph type="title"/>
          </p:nvPr>
        </p:nvSpPr>
        <p:spPr>
          <a:xfrm>
            <a:off x="838200" y="332656"/>
            <a:ext cx="10515600" cy="975643"/>
          </a:xfrm>
        </p:spPr>
        <p:txBody>
          <a:bodyPr lIns="91440" tIns="45720" rIns="91440" bIns="45720" anchor="t"/>
          <a:lstStyle/>
          <a:p>
            <a:r>
              <a:rPr lang="en-US" sz="4000">
                <a:latin typeface="Calibri"/>
                <a:cs typeface="Calibri"/>
              </a:rPr>
              <a:t>Library Support for PIDs: OJS Journal DOIs</a:t>
            </a:r>
          </a:p>
        </p:txBody>
      </p:sp>
      <p:sp>
        <p:nvSpPr>
          <p:cNvPr id="5" name="TextBox 4">
            <a:extLst>
              <a:ext uri="{FF2B5EF4-FFF2-40B4-BE49-F238E27FC236}">
                <a16:creationId xmlns:a16="http://schemas.microsoft.com/office/drawing/2014/main" id="{D944BE40-CC3F-514B-9BB6-78DC92C6ED94}"/>
              </a:ext>
            </a:extLst>
          </p:cNvPr>
          <p:cNvSpPr txBox="1"/>
          <p:nvPr/>
        </p:nvSpPr>
        <p:spPr>
          <a:xfrm>
            <a:off x="335360" y="2090172"/>
            <a:ext cx="2226363" cy="3108543"/>
          </a:xfrm>
          <a:prstGeom prst="rect">
            <a:avLst/>
          </a:prstGeom>
          <a:noFill/>
        </p:spPr>
        <p:txBody>
          <a:bodyPr wrap="square" rtlCol="0">
            <a:spAutoFit/>
          </a:bodyPr>
          <a:lstStyle/>
          <a:p>
            <a:r>
              <a:rPr lang="en-US" sz="2800"/>
              <a:t>Maintain</a:t>
            </a:r>
          </a:p>
          <a:p>
            <a:r>
              <a:rPr lang="en-US" sz="2800" err="1"/>
              <a:t>Crossref</a:t>
            </a:r>
            <a:r>
              <a:rPr lang="en-US" sz="2800"/>
              <a:t> membership to permit</a:t>
            </a:r>
          </a:p>
          <a:p>
            <a:r>
              <a:rPr lang="en-US" sz="2800"/>
              <a:t>DOI minting  for hosted journals.</a:t>
            </a:r>
          </a:p>
        </p:txBody>
      </p:sp>
      <p:pic>
        <p:nvPicPr>
          <p:cNvPr id="7" name="Picture 6">
            <a:extLst>
              <a:ext uri="{FF2B5EF4-FFF2-40B4-BE49-F238E27FC236}">
                <a16:creationId xmlns:a16="http://schemas.microsoft.com/office/drawing/2014/main" id="{CEEDE2C1-0FE6-3F96-BE12-07A250006E02}"/>
              </a:ext>
            </a:extLst>
          </p:cNvPr>
          <p:cNvPicPr>
            <a:picLocks noChangeAspect="1"/>
          </p:cNvPicPr>
          <p:nvPr/>
        </p:nvPicPr>
        <p:blipFill>
          <a:blip r:embed="rId3"/>
          <a:stretch>
            <a:fillRect/>
          </a:stretch>
        </p:blipFill>
        <p:spPr>
          <a:xfrm>
            <a:off x="2639616" y="1335041"/>
            <a:ext cx="8498160" cy="5118295"/>
          </a:xfrm>
          <a:prstGeom prst="rect">
            <a:avLst/>
          </a:prstGeom>
        </p:spPr>
      </p:pic>
      <p:cxnSp>
        <p:nvCxnSpPr>
          <p:cNvPr id="9" name="Straight Arrow Connector 8">
            <a:extLst>
              <a:ext uri="{FF2B5EF4-FFF2-40B4-BE49-F238E27FC236}">
                <a16:creationId xmlns:a16="http://schemas.microsoft.com/office/drawing/2014/main" id="{E02DEC95-495E-5631-492B-36784B12AB64}"/>
              </a:ext>
            </a:extLst>
          </p:cNvPr>
          <p:cNvCxnSpPr/>
          <p:nvPr/>
        </p:nvCxnSpPr>
        <p:spPr>
          <a:xfrm flipH="1">
            <a:off x="4943872" y="3670548"/>
            <a:ext cx="115212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5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540DD-0664-53AD-5922-2BD6E7574732}"/>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92D7183-5A57-D941-80E6-C69DECBD3C01}"/>
              </a:ext>
            </a:extLst>
          </p:cNvPr>
          <p:cNvSpPr>
            <a:spLocks noGrp="1"/>
          </p:cNvSpPr>
          <p:nvPr>
            <p:ph type="title"/>
          </p:nvPr>
        </p:nvSpPr>
        <p:spPr>
          <a:xfrm>
            <a:off x="829320" y="260648"/>
            <a:ext cx="10515600" cy="975643"/>
          </a:xfrm>
        </p:spPr>
        <p:txBody>
          <a:bodyPr lIns="91440" tIns="45720" rIns="91440" bIns="45720" anchor="t"/>
          <a:lstStyle/>
          <a:p>
            <a:r>
              <a:rPr lang="en-US" sz="4000">
                <a:latin typeface="Calibri"/>
                <a:cs typeface="Calibri"/>
              </a:rPr>
              <a:t>Library Support for PIDs: Dataset DOIs</a:t>
            </a:r>
          </a:p>
        </p:txBody>
      </p:sp>
      <p:pic>
        <p:nvPicPr>
          <p:cNvPr id="5" name="Picture 4">
            <a:extLst>
              <a:ext uri="{FF2B5EF4-FFF2-40B4-BE49-F238E27FC236}">
                <a16:creationId xmlns:a16="http://schemas.microsoft.com/office/drawing/2014/main" id="{1A6ADD89-585D-C742-9D26-F0431543E5D6}"/>
              </a:ext>
            </a:extLst>
          </p:cNvPr>
          <p:cNvPicPr>
            <a:picLocks noChangeAspect="1"/>
          </p:cNvPicPr>
          <p:nvPr/>
        </p:nvPicPr>
        <p:blipFill rotWithShape="1">
          <a:blip r:embed="rId3"/>
          <a:srcRect b="7519"/>
          <a:stretch/>
        </p:blipFill>
        <p:spPr>
          <a:xfrm>
            <a:off x="3364700" y="1340768"/>
            <a:ext cx="7960635" cy="5040560"/>
          </a:xfrm>
          <a:prstGeom prst="rect">
            <a:avLst/>
          </a:prstGeom>
        </p:spPr>
      </p:pic>
      <p:sp>
        <p:nvSpPr>
          <p:cNvPr id="6" name="TextBox 5">
            <a:extLst>
              <a:ext uri="{FF2B5EF4-FFF2-40B4-BE49-F238E27FC236}">
                <a16:creationId xmlns:a16="http://schemas.microsoft.com/office/drawing/2014/main" id="{2933BE44-21A8-694B-BD23-4317246D283E}"/>
              </a:ext>
            </a:extLst>
          </p:cNvPr>
          <p:cNvSpPr txBox="1"/>
          <p:nvPr/>
        </p:nvSpPr>
        <p:spPr>
          <a:xfrm>
            <a:off x="551384" y="2034036"/>
            <a:ext cx="2736303" cy="1384995"/>
          </a:xfrm>
          <a:prstGeom prst="rect">
            <a:avLst/>
          </a:prstGeom>
          <a:noFill/>
        </p:spPr>
        <p:txBody>
          <a:bodyPr wrap="square" rtlCol="0">
            <a:spAutoFit/>
          </a:bodyPr>
          <a:lstStyle/>
          <a:p>
            <a:r>
              <a:rPr lang="en-US" sz="2800" err="1"/>
              <a:t>Datacite</a:t>
            </a:r>
            <a:r>
              <a:rPr lang="en-US" sz="2800"/>
              <a:t> DOIs for hosted research  datasets</a:t>
            </a:r>
          </a:p>
        </p:txBody>
      </p:sp>
    </p:spTree>
    <p:extLst>
      <p:ext uri="{BB962C8B-B14F-4D97-AF65-F5344CB8AC3E}">
        <p14:creationId xmlns:p14="http://schemas.microsoft.com/office/powerpoint/2010/main" val="2746422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E0F809-1FF7-AE72-41FB-4A854AC5003E}"/>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5" descr="A screenshot of a computer&#10;&#10;Description automatically generated">
            <a:extLst>
              <a:ext uri="{FF2B5EF4-FFF2-40B4-BE49-F238E27FC236}">
                <a16:creationId xmlns:a16="http://schemas.microsoft.com/office/drawing/2014/main" id="{96B47CD3-52AE-5EED-E229-B98B675AB148}"/>
              </a:ext>
            </a:extLst>
          </p:cNvPr>
          <p:cNvPicPr>
            <a:picLocks noChangeAspect="1"/>
          </p:cNvPicPr>
          <p:nvPr/>
        </p:nvPicPr>
        <p:blipFill>
          <a:blip r:embed="rId2"/>
          <a:stretch>
            <a:fillRect/>
          </a:stretch>
        </p:blipFill>
        <p:spPr>
          <a:xfrm>
            <a:off x="2598106" y="1074295"/>
            <a:ext cx="6133854" cy="4759378"/>
          </a:xfrm>
          <a:prstGeom prst="rect">
            <a:avLst/>
          </a:prstGeom>
        </p:spPr>
      </p:pic>
      <p:sp>
        <p:nvSpPr>
          <p:cNvPr id="12" name="Title 1">
            <a:extLst>
              <a:ext uri="{FF2B5EF4-FFF2-40B4-BE49-F238E27FC236}">
                <a16:creationId xmlns:a16="http://schemas.microsoft.com/office/drawing/2014/main" id="{E4B58B19-8F93-2CFC-852E-9C243466B1CF}"/>
              </a:ext>
            </a:extLst>
          </p:cNvPr>
          <p:cNvSpPr>
            <a:spLocks noGrp="1"/>
          </p:cNvSpPr>
          <p:nvPr>
            <p:ph type="title"/>
          </p:nvPr>
        </p:nvSpPr>
        <p:spPr>
          <a:xfrm>
            <a:off x="829320" y="260648"/>
            <a:ext cx="10515600" cy="813250"/>
          </a:xfrm>
        </p:spPr>
        <p:txBody>
          <a:bodyPr lIns="91440" tIns="45720" rIns="91440" bIns="45720" anchor="t"/>
          <a:lstStyle/>
          <a:p>
            <a:r>
              <a:rPr lang="en-US" sz="4000" cap="none">
                <a:latin typeface="Calibri"/>
                <a:cs typeface="Calibri"/>
              </a:rPr>
              <a:t>Library Support for PIDs: </a:t>
            </a:r>
            <a:r>
              <a:rPr lang="en-US" sz="4000" cap="none" err="1">
                <a:latin typeface="Calibri"/>
                <a:cs typeface="Calibri"/>
              </a:rPr>
              <a:t>DSpace</a:t>
            </a:r>
            <a:r>
              <a:rPr lang="en-US" sz="4000" cap="none">
                <a:latin typeface="Calibri"/>
                <a:cs typeface="Calibri"/>
              </a:rPr>
              <a:t> Handles</a:t>
            </a:r>
            <a:endParaRPr lang="en-US" sz="4000">
              <a:latin typeface="Calibri"/>
            </a:endParaRPr>
          </a:p>
        </p:txBody>
      </p:sp>
      <p:sp>
        <p:nvSpPr>
          <p:cNvPr id="13" name="TextBox 12">
            <a:extLst>
              <a:ext uri="{FF2B5EF4-FFF2-40B4-BE49-F238E27FC236}">
                <a16:creationId xmlns:a16="http://schemas.microsoft.com/office/drawing/2014/main" id="{478FCDCA-CD3B-0660-0B85-2010D93C0D08}"/>
              </a:ext>
            </a:extLst>
          </p:cNvPr>
          <p:cNvSpPr txBox="1"/>
          <p:nvPr/>
        </p:nvSpPr>
        <p:spPr>
          <a:xfrm>
            <a:off x="2975547" y="5986073"/>
            <a:ext cx="5316511" cy="523220"/>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hlinkClick r:id="rId3"/>
              </a:rPr>
              <a:t>https://hdl.handle.net/1828/16391</a:t>
            </a:r>
            <a:endParaRPr lang="en-US" sz="2800"/>
          </a:p>
        </p:txBody>
      </p:sp>
    </p:spTree>
    <p:extLst>
      <p:ext uri="{BB962C8B-B14F-4D97-AF65-F5344CB8AC3E}">
        <p14:creationId xmlns:p14="http://schemas.microsoft.com/office/powerpoint/2010/main" val="110706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E0F809-1FF7-AE72-41FB-4A854AC5003E}"/>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Title 1">
            <a:extLst>
              <a:ext uri="{FF2B5EF4-FFF2-40B4-BE49-F238E27FC236}">
                <a16:creationId xmlns:a16="http://schemas.microsoft.com/office/drawing/2014/main" id="{E4B58B19-8F93-2CFC-852E-9C243466B1CF}"/>
              </a:ext>
            </a:extLst>
          </p:cNvPr>
          <p:cNvSpPr>
            <a:spLocks noGrp="1"/>
          </p:cNvSpPr>
          <p:nvPr>
            <p:ph type="title"/>
          </p:nvPr>
        </p:nvSpPr>
        <p:spPr>
          <a:xfrm>
            <a:off x="829320" y="562820"/>
            <a:ext cx="10515600" cy="813250"/>
          </a:xfrm>
        </p:spPr>
        <p:txBody>
          <a:bodyPr lIns="91440" tIns="45720" rIns="91440" bIns="45720" anchor="t"/>
          <a:lstStyle/>
          <a:p>
            <a:r>
              <a:rPr lang="en-US" sz="4000" cap="none" dirty="0">
                <a:latin typeface="Calibri"/>
                <a:cs typeface="Calibri"/>
              </a:rPr>
              <a:t>GLAM Support for PIDs: Gaps</a:t>
            </a:r>
            <a:endParaRPr lang="en-US" sz="4000" cap="none" dirty="0">
              <a:latin typeface="Calibri"/>
            </a:endParaRPr>
          </a:p>
        </p:txBody>
      </p:sp>
      <p:sp>
        <p:nvSpPr>
          <p:cNvPr id="3" name="Content Placeholder 2">
            <a:extLst>
              <a:ext uri="{FF2B5EF4-FFF2-40B4-BE49-F238E27FC236}">
                <a16:creationId xmlns:a16="http://schemas.microsoft.com/office/drawing/2014/main" id="{077D7F38-5664-C8BE-2205-7DEA74EA0AA2}"/>
              </a:ext>
            </a:extLst>
          </p:cNvPr>
          <p:cNvSpPr>
            <a:spLocks noGrp="1"/>
          </p:cNvSpPr>
          <p:nvPr>
            <p:ph idx="1"/>
          </p:nvPr>
        </p:nvSpPr>
        <p:spPr>
          <a:xfrm>
            <a:off x="820616" y="1646600"/>
            <a:ext cx="10417908" cy="3691784"/>
          </a:xfrm>
        </p:spPr>
        <p:txBody>
          <a:bodyPr lIns="91440" tIns="45720" rIns="91440" bIns="45720" anchor="t"/>
          <a:lstStyle/>
          <a:p>
            <a:pPr marL="457200" indent="-457200">
              <a:spcBef>
                <a:spcPts val="0"/>
              </a:spcBef>
              <a:spcAft>
                <a:spcPts val="1200"/>
              </a:spcAft>
              <a:buChar char="•"/>
            </a:pPr>
            <a:r>
              <a:rPr lang="en-GB" sz="3200" dirty="0">
                <a:cs typeface="Calibri"/>
              </a:rPr>
              <a:t>Theses and Dissertations often have Handles, rarely DOIs</a:t>
            </a:r>
          </a:p>
          <a:p>
            <a:pPr marL="457200" indent="-457200">
              <a:spcBef>
                <a:spcPts val="0"/>
              </a:spcBef>
              <a:spcAft>
                <a:spcPts val="1200"/>
              </a:spcAft>
              <a:buChar char="•"/>
            </a:pPr>
            <a:r>
              <a:rPr lang="en-GB" sz="3200" dirty="0">
                <a:cs typeface="Calibri"/>
              </a:rPr>
              <a:t>Digitized archival &amp; rare materials often don't have PIDs</a:t>
            </a:r>
          </a:p>
          <a:p>
            <a:pPr marL="457200" indent="-457200">
              <a:spcBef>
                <a:spcPts val="0"/>
              </a:spcBef>
              <a:spcAft>
                <a:spcPts val="1200"/>
              </a:spcAft>
              <a:buChar char="•"/>
            </a:pPr>
            <a:r>
              <a:rPr lang="en-GB" sz="3200" dirty="0">
                <a:cs typeface="Calibri"/>
              </a:rPr>
              <a:t>Community and researcher collections often don’t have PIDs</a:t>
            </a:r>
          </a:p>
          <a:p>
            <a:pPr marL="457200" indent="-457200">
              <a:spcBef>
                <a:spcPts val="0"/>
              </a:spcBef>
              <a:spcAft>
                <a:spcPts val="1200"/>
              </a:spcAft>
              <a:buChar char="•"/>
            </a:pPr>
            <a:r>
              <a:rPr lang="en-GB" sz="3200" dirty="0">
                <a:cs typeface="Calibri"/>
              </a:rPr>
              <a:t>Some big museums use ARKs (e.g. Smithsonian) but many don’t have PIDs for objects</a:t>
            </a:r>
          </a:p>
          <a:p>
            <a:pPr marL="457200" indent="-457200">
              <a:spcBef>
                <a:spcPts val="0"/>
              </a:spcBef>
              <a:spcAft>
                <a:spcPts val="1200"/>
              </a:spcAft>
              <a:buChar char="•"/>
            </a:pPr>
            <a:r>
              <a:rPr lang="en-GB" sz="3200" dirty="0">
                <a:cs typeface="Calibri"/>
              </a:rPr>
              <a:t>Most Canadian galleries don't have PIDs for objects</a:t>
            </a:r>
          </a:p>
          <a:p>
            <a:pPr marL="457200" indent="-457200">
              <a:spcBef>
                <a:spcPts val="0"/>
              </a:spcBef>
              <a:spcAft>
                <a:spcPts val="1200"/>
              </a:spcAft>
              <a:buChar char="•"/>
            </a:pPr>
            <a:endParaRPr lang="en-GB" sz="3200" dirty="0">
              <a:cs typeface="Calibri"/>
            </a:endParaRPr>
          </a:p>
          <a:p>
            <a:pPr marL="285750" indent="-285750">
              <a:spcAft>
                <a:spcPts val="1200"/>
              </a:spcAft>
              <a:buChar char="•"/>
            </a:pPr>
            <a:endParaRPr lang="en-GB" sz="1400">
              <a:cs typeface="Calibri"/>
            </a:endParaRPr>
          </a:p>
        </p:txBody>
      </p:sp>
    </p:spTree>
    <p:extLst>
      <p:ext uri="{BB962C8B-B14F-4D97-AF65-F5344CB8AC3E}">
        <p14:creationId xmlns:p14="http://schemas.microsoft.com/office/powerpoint/2010/main" val="270842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163F-CD92-F68C-8B89-F52BEE56FEB3}"/>
              </a:ext>
            </a:extLst>
          </p:cNvPr>
          <p:cNvSpPr>
            <a:spLocks noGrp="1"/>
          </p:cNvSpPr>
          <p:nvPr>
            <p:ph type="title"/>
          </p:nvPr>
        </p:nvSpPr>
        <p:spPr/>
        <p:txBody>
          <a:bodyPr lIns="91440" tIns="45720" rIns="91440" bIns="45720" anchor="t"/>
          <a:lstStyle/>
          <a:p>
            <a:r>
              <a:rPr lang="en-GB" err="1">
                <a:latin typeface="Calibri"/>
                <a:cs typeface="Calibri"/>
              </a:rPr>
              <a:t>DATACite</a:t>
            </a:r>
            <a:r>
              <a:rPr lang="en-GB">
                <a:latin typeface="Calibri"/>
                <a:cs typeface="Calibri"/>
              </a:rPr>
              <a:t>-CA </a:t>
            </a:r>
            <a:endParaRPr lang="en-GB"/>
          </a:p>
        </p:txBody>
      </p:sp>
      <p:sp>
        <p:nvSpPr>
          <p:cNvPr id="3" name="Content Placeholder 2">
            <a:extLst>
              <a:ext uri="{FF2B5EF4-FFF2-40B4-BE49-F238E27FC236}">
                <a16:creationId xmlns:a16="http://schemas.microsoft.com/office/drawing/2014/main" id="{5F7A0349-CCB9-4197-98ED-F5723EAC27A6}"/>
              </a:ext>
            </a:extLst>
          </p:cNvPr>
          <p:cNvSpPr>
            <a:spLocks noGrp="1"/>
          </p:cNvSpPr>
          <p:nvPr>
            <p:ph idx="1"/>
          </p:nvPr>
        </p:nvSpPr>
        <p:spPr>
          <a:xfrm>
            <a:off x="820616" y="1718220"/>
            <a:ext cx="10050046" cy="2929784"/>
          </a:xfrm>
        </p:spPr>
        <p:txBody>
          <a:bodyPr lIns="91440" tIns="45720" rIns="91440" bIns="45720" anchor="t"/>
          <a:lstStyle/>
          <a:p>
            <a:pPr marL="457200" indent="-457200">
              <a:spcBef>
                <a:spcPts val="1200"/>
              </a:spcBef>
              <a:buChar char="•"/>
            </a:pPr>
            <a:r>
              <a:rPr lang="en-GB" sz="3200" dirty="0">
                <a:cs typeface="Calibri"/>
              </a:rPr>
              <a:t>Canadian consortium run by CRKN.</a:t>
            </a:r>
            <a:endParaRPr lang="en-US">
              <a:cs typeface="Calibri"/>
            </a:endParaRPr>
          </a:p>
          <a:p>
            <a:pPr marL="457200" indent="-457200">
              <a:spcBef>
                <a:spcPts val="1200"/>
              </a:spcBef>
              <a:buChar char="•"/>
            </a:pPr>
            <a:r>
              <a:rPr lang="en-GB" sz="3200" dirty="0">
                <a:cs typeface="Calibri"/>
              </a:rPr>
              <a:t>Allows Canadian content providers to mint DOIs at a reduced cost. </a:t>
            </a:r>
            <a:endParaRPr lang="en-GB"/>
          </a:p>
          <a:p>
            <a:pPr marL="457200" indent="-457200">
              <a:spcBef>
                <a:spcPts val="1200"/>
              </a:spcBef>
              <a:buChar char="•"/>
            </a:pPr>
            <a:r>
              <a:rPr lang="en-GB" sz="3200" dirty="0">
                <a:cs typeface="Calibri"/>
              </a:rPr>
              <a:t>Memberships subsidized by the Digital Research Alliance</a:t>
            </a:r>
          </a:p>
          <a:p>
            <a:pPr marL="457200" indent="-457200">
              <a:spcBef>
                <a:spcPts val="1200"/>
              </a:spcBef>
              <a:buChar char="•"/>
            </a:pPr>
            <a:r>
              <a:rPr lang="en-GB" sz="3200" dirty="0">
                <a:cs typeface="Calibri"/>
              </a:rPr>
              <a:t>67 current members. </a:t>
            </a:r>
            <a:endParaRPr lang="en-GB"/>
          </a:p>
          <a:p>
            <a:endParaRPr lang="en-GB" sz="3200" dirty="0">
              <a:ea typeface="+mn-lt"/>
              <a:cs typeface="+mn-lt"/>
            </a:endParaRPr>
          </a:p>
        </p:txBody>
      </p:sp>
    </p:spTree>
    <p:extLst>
      <p:ext uri="{BB962C8B-B14F-4D97-AF65-F5344CB8AC3E}">
        <p14:creationId xmlns:p14="http://schemas.microsoft.com/office/powerpoint/2010/main" val="194347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C14F4A-8EB7-491F-35D2-1627D0D1473B}"/>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5" descr="A pie chart with different colored circles&#10;&#10;Description automatically generated">
            <a:extLst>
              <a:ext uri="{FF2B5EF4-FFF2-40B4-BE49-F238E27FC236}">
                <a16:creationId xmlns:a16="http://schemas.microsoft.com/office/drawing/2014/main" id="{18E70F52-D75D-4EE8-FB40-525392841BE5}"/>
              </a:ext>
            </a:extLst>
          </p:cNvPr>
          <p:cNvPicPr>
            <a:picLocks noChangeAspect="1"/>
          </p:cNvPicPr>
          <p:nvPr/>
        </p:nvPicPr>
        <p:blipFill>
          <a:blip r:embed="rId2"/>
          <a:stretch>
            <a:fillRect/>
          </a:stretch>
        </p:blipFill>
        <p:spPr>
          <a:xfrm>
            <a:off x="1085020" y="323368"/>
            <a:ext cx="9864668" cy="5895177"/>
          </a:xfrm>
          <a:prstGeom prst="rect">
            <a:avLst/>
          </a:prstGeom>
        </p:spPr>
      </p:pic>
      <p:sp>
        <p:nvSpPr>
          <p:cNvPr id="11" name="TextBox 10">
            <a:extLst>
              <a:ext uri="{FF2B5EF4-FFF2-40B4-BE49-F238E27FC236}">
                <a16:creationId xmlns:a16="http://schemas.microsoft.com/office/drawing/2014/main" id="{FF82D968-F173-466F-89B7-04AB8E558ABF}"/>
              </a:ext>
            </a:extLst>
          </p:cNvPr>
          <p:cNvSpPr txBox="1"/>
          <p:nvPr/>
        </p:nvSpPr>
        <p:spPr>
          <a:xfrm>
            <a:off x="6334835" y="2205251"/>
            <a:ext cx="14807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STEM Research Orgs (24)</a:t>
            </a:r>
            <a:endParaRPr lang="en-GB"/>
          </a:p>
        </p:txBody>
      </p:sp>
      <p:sp>
        <p:nvSpPr>
          <p:cNvPr id="12" name="TextBox 11">
            <a:extLst>
              <a:ext uri="{FF2B5EF4-FFF2-40B4-BE49-F238E27FC236}">
                <a16:creationId xmlns:a16="http://schemas.microsoft.com/office/drawing/2014/main" id="{8F74A945-B8DD-8F94-464B-A4C531838C7E}"/>
              </a:ext>
            </a:extLst>
          </p:cNvPr>
          <p:cNvSpPr txBox="1"/>
          <p:nvPr/>
        </p:nvSpPr>
        <p:spPr>
          <a:xfrm>
            <a:off x="6323462" y="3854355"/>
            <a:ext cx="8780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STEM Gov (7)</a:t>
            </a:r>
            <a:endParaRPr lang="en-GB"/>
          </a:p>
        </p:txBody>
      </p:sp>
      <p:sp>
        <p:nvSpPr>
          <p:cNvPr id="13" name="TextBox 12">
            <a:extLst>
              <a:ext uri="{FF2B5EF4-FFF2-40B4-BE49-F238E27FC236}">
                <a16:creationId xmlns:a16="http://schemas.microsoft.com/office/drawing/2014/main" id="{79FE79A2-B031-A835-1156-415BC8312C28}"/>
              </a:ext>
            </a:extLst>
          </p:cNvPr>
          <p:cNvSpPr txBox="1"/>
          <p:nvPr/>
        </p:nvSpPr>
        <p:spPr>
          <a:xfrm>
            <a:off x="5732059" y="4343398"/>
            <a:ext cx="809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cs typeface="Calibri"/>
              </a:rPr>
              <a:t>Other Gov (4)</a:t>
            </a:r>
          </a:p>
        </p:txBody>
      </p:sp>
      <p:sp>
        <p:nvSpPr>
          <p:cNvPr id="14" name="TextBox 13">
            <a:extLst>
              <a:ext uri="{FF2B5EF4-FFF2-40B4-BE49-F238E27FC236}">
                <a16:creationId xmlns:a16="http://schemas.microsoft.com/office/drawing/2014/main" id="{94C4FAD1-71E5-B2F2-7898-7EA47E698037}"/>
              </a:ext>
            </a:extLst>
          </p:cNvPr>
          <p:cNvSpPr txBox="1"/>
          <p:nvPr/>
        </p:nvSpPr>
        <p:spPr>
          <a:xfrm>
            <a:off x="4640238" y="3194711"/>
            <a:ext cx="10713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CARL Libs (19)</a:t>
            </a:r>
            <a:endParaRPr lang="en-GB"/>
          </a:p>
        </p:txBody>
      </p:sp>
      <p:sp>
        <p:nvSpPr>
          <p:cNvPr id="15" name="TextBox 14">
            <a:extLst>
              <a:ext uri="{FF2B5EF4-FFF2-40B4-BE49-F238E27FC236}">
                <a16:creationId xmlns:a16="http://schemas.microsoft.com/office/drawing/2014/main" id="{B2B5C9B7-CEF1-5553-FDE6-62D723238665}"/>
              </a:ext>
            </a:extLst>
          </p:cNvPr>
          <p:cNvSpPr txBox="1"/>
          <p:nvPr/>
        </p:nvSpPr>
        <p:spPr>
          <a:xfrm>
            <a:off x="4560625" y="2023279"/>
            <a:ext cx="8780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Other Libs (6)</a:t>
            </a:r>
            <a:endParaRPr lang="en-GB"/>
          </a:p>
        </p:txBody>
      </p:sp>
    </p:spTree>
    <p:extLst>
      <p:ext uri="{BB962C8B-B14F-4D97-AF65-F5344CB8AC3E}">
        <p14:creationId xmlns:p14="http://schemas.microsoft.com/office/powerpoint/2010/main" val="201415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163F-CD92-F68C-8B89-F52BEE56FEB3}"/>
              </a:ext>
            </a:extLst>
          </p:cNvPr>
          <p:cNvSpPr>
            <a:spLocks noGrp="1"/>
          </p:cNvSpPr>
          <p:nvPr>
            <p:ph type="title"/>
          </p:nvPr>
        </p:nvSpPr>
        <p:spPr/>
        <p:txBody>
          <a:bodyPr lIns="91440" tIns="45720" rIns="91440" bIns="45720" anchor="t"/>
          <a:lstStyle/>
          <a:p>
            <a:r>
              <a:rPr lang="en-GB" err="1">
                <a:latin typeface="Calibri"/>
                <a:cs typeface="Calibri"/>
              </a:rPr>
              <a:t>DATACite</a:t>
            </a:r>
            <a:r>
              <a:rPr lang="en-GB">
                <a:latin typeface="Calibri"/>
                <a:cs typeface="Calibri"/>
              </a:rPr>
              <a:t>-CA &amp; GLAMS</a:t>
            </a:r>
            <a:endParaRPr lang="en-GB"/>
          </a:p>
        </p:txBody>
      </p:sp>
      <p:sp>
        <p:nvSpPr>
          <p:cNvPr id="3" name="Content Placeholder 2">
            <a:extLst>
              <a:ext uri="{FF2B5EF4-FFF2-40B4-BE49-F238E27FC236}">
                <a16:creationId xmlns:a16="http://schemas.microsoft.com/office/drawing/2014/main" id="{5F7A0349-CCB9-4197-98ED-F5723EAC27A6}"/>
              </a:ext>
            </a:extLst>
          </p:cNvPr>
          <p:cNvSpPr>
            <a:spLocks noGrp="1"/>
          </p:cNvSpPr>
          <p:nvPr>
            <p:ph idx="1"/>
          </p:nvPr>
        </p:nvSpPr>
        <p:spPr>
          <a:xfrm>
            <a:off x="820616" y="1646600"/>
            <a:ext cx="10417908" cy="3691784"/>
          </a:xfrm>
        </p:spPr>
        <p:txBody>
          <a:bodyPr lIns="91440" tIns="45720" rIns="91440" bIns="45720" anchor="t"/>
          <a:lstStyle/>
          <a:p>
            <a:pPr marL="457200" indent="-457200">
              <a:spcBef>
                <a:spcPts val="0"/>
              </a:spcBef>
              <a:spcAft>
                <a:spcPts val="1200"/>
              </a:spcAft>
              <a:buChar char="•"/>
            </a:pPr>
            <a:r>
              <a:rPr lang="en-GB" sz="3200" dirty="0">
                <a:ea typeface="+mn-lt"/>
                <a:cs typeface="+mn-lt"/>
              </a:rPr>
              <a:t>25/111 public universities in Canada are </a:t>
            </a:r>
            <a:r>
              <a:rPr lang="en-GB" sz="3200" dirty="0" err="1">
                <a:ea typeface="+mn-lt"/>
                <a:cs typeface="+mn-lt"/>
              </a:rPr>
              <a:t>DataCite</a:t>
            </a:r>
            <a:r>
              <a:rPr lang="en-GB" sz="3200" dirty="0">
                <a:ea typeface="+mn-lt"/>
                <a:cs typeface="+mn-lt"/>
              </a:rPr>
              <a:t>-CA members</a:t>
            </a:r>
            <a:endParaRPr lang="en-US" sz="3200">
              <a:cs typeface="Calibri" panose="020F0502020204030204"/>
            </a:endParaRPr>
          </a:p>
          <a:p>
            <a:pPr marL="457200" indent="-457200">
              <a:spcBef>
                <a:spcPts val="0"/>
              </a:spcBef>
              <a:spcAft>
                <a:spcPts val="1200"/>
              </a:spcAft>
              <a:buChar char="•"/>
            </a:pPr>
            <a:r>
              <a:rPr lang="en-GB" sz="3200" dirty="0">
                <a:cs typeface="Calibri"/>
              </a:rPr>
              <a:t>19/32 CARL members are </a:t>
            </a:r>
            <a:r>
              <a:rPr lang="en-GB" sz="3200" dirty="0" err="1">
                <a:cs typeface="Calibri"/>
              </a:rPr>
              <a:t>DataCite</a:t>
            </a:r>
            <a:r>
              <a:rPr lang="en-GB" sz="3200" dirty="0">
                <a:cs typeface="Calibri"/>
              </a:rPr>
              <a:t>-CA members</a:t>
            </a:r>
          </a:p>
          <a:p>
            <a:pPr marL="457200" indent="-457200">
              <a:spcBef>
                <a:spcPts val="0"/>
              </a:spcBef>
              <a:spcAft>
                <a:spcPts val="1200"/>
              </a:spcAft>
              <a:buChar char="•"/>
            </a:pPr>
            <a:r>
              <a:rPr lang="en-GB" sz="3200" dirty="0">
                <a:cs typeface="Calibri"/>
              </a:rPr>
              <a:t>1 Museum member</a:t>
            </a:r>
          </a:p>
          <a:p>
            <a:pPr marL="457200" indent="-457200">
              <a:spcBef>
                <a:spcPts val="0"/>
              </a:spcBef>
              <a:spcAft>
                <a:spcPts val="1200"/>
              </a:spcAft>
              <a:buChar char="•"/>
            </a:pPr>
            <a:r>
              <a:rPr lang="en-GB" sz="3200" dirty="0">
                <a:cs typeface="Calibri"/>
              </a:rPr>
              <a:t>0 Gallery members</a:t>
            </a:r>
          </a:p>
          <a:p>
            <a:pPr marL="457200" indent="-457200">
              <a:spcBef>
                <a:spcPts val="0"/>
              </a:spcBef>
              <a:spcAft>
                <a:spcPts val="1200"/>
              </a:spcAft>
              <a:buChar char="•"/>
            </a:pPr>
            <a:r>
              <a:rPr lang="en-GB" sz="3200" dirty="0">
                <a:cs typeface="Calibri"/>
              </a:rPr>
              <a:t>Membership skews towards STEM</a:t>
            </a:r>
          </a:p>
          <a:p>
            <a:pPr marL="457200" indent="-457200">
              <a:spcBef>
                <a:spcPts val="0"/>
              </a:spcBef>
              <a:spcAft>
                <a:spcPts val="1200"/>
              </a:spcAft>
              <a:buChar char="•"/>
            </a:pPr>
            <a:endParaRPr lang="en-GB" sz="3200" dirty="0">
              <a:cs typeface="Calibri"/>
            </a:endParaRPr>
          </a:p>
          <a:p>
            <a:pPr marL="285750" indent="-285750">
              <a:spcAft>
                <a:spcPts val="1200"/>
              </a:spcAft>
              <a:buChar char="•"/>
            </a:pPr>
            <a:endParaRPr lang="en-GB" sz="1400">
              <a:cs typeface="Calibri"/>
            </a:endParaRPr>
          </a:p>
        </p:txBody>
      </p:sp>
    </p:spTree>
    <p:extLst>
      <p:ext uri="{BB962C8B-B14F-4D97-AF65-F5344CB8AC3E}">
        <p14:creationId xmlns:p14="http://schemas.microsoft.com/office/powerpoint/2010/main" val="958042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163F-CD92-F68C-8B89-F52BEE56FEB3}"/>
              </a:ext>
            </a:extLst>
          </p:cNvPr>
          <p:cNvSpPr>
            <a:spLocks noGrp="1"/>
          </p:cNvSpPr>
          <p:nvPr>
            <p:ph type="title"/>
          </p:nvPr>
        </p:nvSpPr>
        <p:spPr>
          <a:xfrm>
            <a:off x="1142901" y="274104"/>
            <a:ext cx="9906199" cy="1157242"/>
          </a:xfrm>
        </p:spPr>
        <p:txBody>
          <a:bodyPr vert="horz" lIns="91440" tIns="45720" rIns="91440" bIns="45720" rtlCol="0" anchor="ctr">
            <a:normAutofit/>
          </a:bodyPr>
          <a:lstStyle/>
          <a:p>
            <a:pPr algn="ctr"/>
            <a:r>
              <a:rPr lang="en-US" sz="4000" kern="1200" err="1">
                <a:solidFill>
                  <a:schemeClr val="tx1"/>
                </a:solidFill>
                <a:latin typeface="+mj-lt"/>
                <a:ea typeface="+mj-ea"/>
                <a:cs typeface="+mj-cs"/>
              </a:rPr>
              <a:t>DATACite</a:t>
            </a:r>
            <a:r>
              <a:rPr lang="en-US" sz="4000" kern="1200">
                <a:solidFill>
                  <a:schemeClr val="tx1"/>
                </a:solidFill>
                <a:latin typeface="+mj-lt"/>
                <a:ea typeface="+mj-ea"/>
                <a:cs typeface="+mj-cs"/>
              </a:rPr>
              <a:t>-CA</a:t>
            </a:r>
            <a:r>
              <a:rPr lang="en-US" sz="4000">
                <a:solidFill>
                  <a:schemeClr val="tx1"/>
                </a:solidFill>
                <a:latin typeface="+mj-lt"/>
                <a:cs typeface="+mj-cs"/>
              </a:rPr>
              <a:t>: </a:t>
            </a:r>
            <a:r>
              <a:rPr lang="en-US" sz="4000" err="1">
                <a:solidFill>
                  <a:schemeClr val="tx1"/>
                </a:solidFill>
                <a:latin typeface="+mj-lt"/>
                <a:cs typeface="+mj-cs"/>
              </a:rPr>
              <a:t>TOp</a:t>
            </a:r>
            <a:r>
              <a:rPr lang="en-US" sz="4000">
                <a:solidFill>
                  <a:schemeClr val="tx1"/>
                </a:solidFill>
                <a:latin typeface="+mj-lt"/>
                <a:cs typeface="+mj-cs"/>
              </a:rPr>
              <a:t> Minters</a:t>
            </a:r>
            <a:endParaRPr lang="en-US" sz="4000" kern="1200">
              <a:solidFill>
                <a:schemeClr val="tx1"/>
              </a:solidFill>
              <a:latin typeface="+mj-lt"/>
              <a:ea typeface="+mj-ea"/>
              <a:cs typeface="+mj-cs"/>
            </a:endParaRPr>
          </a:p>
        </p:txBody>
      </p:sp>
      <p:graphicFrame>
        <p:nvGraphicFramePr>
          <p:cNvPr id="19" name="Table 18">
            <a:extLst>
              <a:ext uri="{FF2B5EF4-FFF2-40B4-BE49-F238E27FC236}">
                <a16:creationId xmlns:a16="http://schemas.microsoft.com/office/drawing/2014/main" id="{212B0131-83A9-BEC6-2524-559D1F8DB9F2}"/>
              </a:ext>
            </a:extLst>
          </p:cNvPr>
          <p:cNvGraphicFramePr>
            <a:graphicFrameLocks noGrp="1"/>
          </p:cNvGraphicFramePr>
          <p:nvPr>
            <p:extLst>
              <p:ext uri="{D42A27DB-BD31-4B8C-83A1-F6EECF244321}">
                <p14:modId xmlns:p14="http://schemas.microsoft.com/office/powerpoint/2010/main" val="1569163401"/>
              </p:ext>
            </p:extLst>
          </p:nvPr>
        </p:nvGraphicFramePr>
        <p:xfrm>
          <a:off x="1567132" y="1653396"/>
          <a:ext cx="8831153" cy="4123988"/>
        </p:xfrm>
        <a:graphic>
          <a:graphicData uri="http://schemas.openxmlformats.org/drawingml/2006/table">
            <a:tbl>
              <a:tblPr bandRow="1">
                <a:tableStyleId>{5C22544A-7EE6-4342-B048-85BDC9FD1C3A}</a:tableStyleId>
              </a:tblPr>
              <a:tblGrid>
                <a:gridCol w="6845032">
                  <a:extLst>
                    <a:ext uri="{9D8B030D-6E8A-4147-A177-3AD203B41FA5}">
                      <a16:colId xmlns:a16="http://schemas.microsoft.com/office/drawing/2014/main" val="632042819"/>
                    </a:ext>
                  </a:extLst>
                </a:gridCol>
                <a:gridCol w="1986121">
                  <a:extLst>
                    <a:ext uri="{9D8B030D-6E8A-4147-A177-3AD203B41FA5}">
                      <a16:colId xmlns:a16="http://schemas.microsoft.com/office/drawing/2014/main" val="315686998"/>
                    </a:ext>
                  </a:extLst>
                </a:gridCol>
              </a:tblGrid>
              <a:tr h="184150">
                <a:tc>
                  <a:txBody>
                    <a:bodyPr/>
                    <a:lstStyle/>
                    <a:p>
                      <a:r>
                        <a:rPr lang="en-GB" b="1">
                          <a:effectLst/>
                        </a:rPr>
                        <a:t>Institution</a:t>
                      </a:r>
                    </a:p>
                  </a:txBody>
                  <a:tcPr marL="0" marR="0" marT="0" marB="0" anchor="ctr">
                    <a:lnL>
                      <a:noFill/>
                    </a:lnL>
                    <a:lnR>
                      <a:noFill/>
                    </a:lnR>
                    <a:lnT>
                      <a:noFill/>
                    </a:lnT>
                    <a:lnB>
                      <a:noFill/>
                    </a:lnB>
                    <a:noFill/>
                  </a:tcPr>
                </a:tc>
                <a:tc>
                  <a:txBody>
                    <a:bodyPr/>
                    <a:lstStyle/>
                    <a:p>
                      <a:pPr algn="just"/>
                      <a:r>
                        <a:rPr lang="en-GB" b="1">
                          <a:effectLst/>
                        </a:rPr>
                        <a:t>Total DOIs (all years)</a:t>
                      </a:r>
                    </a:p>
                  </a:txBody>
                  <a:tcPr marL="0" marR="0" marT="0" marB="0" anchor="ctr">
                    <a:lnL>
                      <a:noFill/>
                    </a:lnL>
                    <a:lnR>
                      <a:noFill/>
                    </a:lnR>
                    <a:lnT>
                      <a:noFill/>
                    </a:lnT>
                    <a:lnB>
                      <a:noFill/>
                    </a:lnB>
                    <a:noFill/>
                  </a:tcPr>
                </a:tc>
                <a:extLst>
                  <a:ext uri="{0D108BD9-81ED-4DB2-BD59-A6C34878D82A}">
                    <a16:rowId xmlns:a16="http://schemas.microsoft.com/office/drawing/2014/main" val="3683519677"/>
                  </a:ext>
                </a:extLst>
              </a:tr>
              <a:tr h="184150">
                <a:tc>
                  <a:txBody>
                    <a:bodyPr/>
                    <a:lstStyle/>
                    <a:p>
                      <a:r>
                        <a:rPr lang="en-GB">
                          <a:effectLst/>
                        </a:rPr>
                        <a:t>University of British Columbia</a:t>
                      </a:r>
                    </a:p>
                  </a:txBody>
                  <a:tcPr marL="0" marR="0" marT="0" marB="0" anchor="ctr">
                    <a:lnL>
                      <a:noFill/>
                    </a:lnL>
                    <a:lnR>
                      <a:noFill/>
                    </a:lnR>
                    <a:lnT>
                      <a:noFill/>
                    </a:lnT>
                    <a:lnB>
                      <a:noFill/>
                    </a:lnB>
                    <a:noFill/>
                  </a:tcPr>
                </a:tc>
                <a:tc>
                  <a:txBody>
                    <a:bodyPr/>
                    <a:lstStyle/>
                    <a:p>
                      <a:pPr algn="r"/>
                      <a:r>
                        <a:rPr lang="en-GB"/>
                        <a:t>310272</a:t>
                      </a:r>
                    </a:p>
                  </a:txBody>
                  <a:tcPr marL="0" marR="0" marT="0" marB="0" anchor="ctr">
                    <a:lnL>
                      <a:noFill/>
                    </a:lnL>
                    <a:lnR>
                      <a:noFill/>
                    </a:lnR>
                    <a:lnT>
                      <a:noFill/>
                    </a:lnT>
                    <a:lnB>
                      <a:noFill/>
                    </a:lnB>
                    <a:noFill/>
                  </a:tcPr>
                </a:tc>
                <a:extLst>
                  <a:ext uri="{0D108BD9-81ED-4DB2-BD59-A6C34878D82A}">
                    <a16:rowId xmlns:a16="http://schemas.microsoft.com/office/drawing/2014/main" val="374843352"/>
                  </a:ext>
                </a:extLst>
              </a:tr>
              <a:tr h="184150">
                <a:tc>
                  <a:txBody>
                    <a:bodyPr/>
                    <a:lstStyle/>
                    <a:p>
                      <a:r>
                        <a:rPr lang="en-GB">
                          <a:effectLst/>
                        </a:rPr>
                        <a:t>Centre for Biodiversity Genomics</a:t>
                      </a:r>
                    </a:p>
                  </a:txBody>
                  <a:tcPr marL="0" marR="0" marT="0" marB="0" anchor="ctr">
                    <a:lnL>
                      <a:noFill/>
                    </a:lnL>
                    <a:lnR>
                      <a:noFill/>
                    </a:lnR>
                    <a:lnT>
                      <a:noFill/>
                    </a:lnT>
                    <a:lnB>
                      <a:noFill/>
                    </a:lnB>
                    <a:noFill/>
                  </a:tcPr>
                </a:tc>
                <a:tc>
                  <a:txBody>
                    <a:bodyPr/>
                    <a:lstStyle/>
                    <a:p>
                      <a:pPr algn="r"/>
                      <a:r>
                        <a:rPr lang="en-GB"/>
                        <a:t>146611</a:t>
                      </a:r>
                    </a:p>
                  </a:txBody>
                  <a:tcPr marL="0" marR="0" marT="0" marB="0" anchor="ctr">
                    <a:lnL>
                      <a:noFill/>
                    </a:lnL>
                    <a:lnR>
                      <a:noFill/>
                    </a:lnR>
                    <a:lnT>
                      <a:noFill/>
                    </a:lnT>
                    <a:lnB>
                      <a:noFill/>
                    </a:lnB>
                    <a:noFill/>
                  </a:tcPr>
                </a:tc>
                <a:extLst>
                  <a:ext uri="{0D108BD9-81ED-4DB2-BD59-A6C34878D82A}">
                    <a16:rowId xmlns:a16="http://schemas.microsoft.com/office/drawing/2014/main" val="4001703448"/>
                  </a:ext>
                </a:extLst>
              </a:tr>
              <a:tr h="184150">
                <a:tc>
                  <a:txBody>
                    <a:bodyPr/>
                    <a:lstStyle/>
                    <a:p>
                      <a:r>
                        <a:rPr lang="en-GB">
                          <a:effectLst/>
                        </a:rPr>
                        <a:t>University of Calgary</a:t>
                      </a:r>
                    </a:p>
                  </a:txBody>
                  <a:tcPr marL="0" marR="0" marT="0" marB="0" anchor="ctr">
                    <a:lnL>
                      <a:noFill/>
                    </a:lnL>
                    <a:lnR>
                      <a:noFill/>
                    </a:lnR>
                    <a:lnT>
                      <a:noFill/>
                    </a:lnT>
                    <a:lnB>
                      <a:noFill/>
                    </a:lnB>
                    <a:noFill/>
                  </a:tcPr>
                </a:tc>
                <a:tc>
                  <a:txBody>
                    <a:bodyPr/>
                    <a:lstStyle/>
                    <a:p>
                      <a:pPr algn="r"/>
                      <a:r>
                        <a:rPr lang="en-GB"/>
                        <a:t>42810</a:t>
                      </a:r>
                    </a:p>
                  </a:txBody>
                  <a:tcPr marL="0" marR="0" marT="0" marB="0" anchor="ctr">
                    <a:lnL>
                      <a:noFill/>
                    </a:lnL>
                    <a:lnR>
                      <a:noFill/>
                    </a:lnR>
                    <a:lnT>
                      <a:noFill/>
                    </a:lnT>
                    <a:lnB>
                      <a:noFill/>
                    </a:lnB>
                    <a:noFill/>
                  </a:tcPr>
                </a:tc>
                <a:extLst>
                  <a:ext uri="{0D108BD9-81ED-4DB2-BD59-A6C34878D82A}">
                    <a16:rowId xmlns:a16="http://schemas.microsoft.com/office/drawing/2014/main" val="3946921242"/>
                  </a:ext>
                </a:extLst>
              </a:tr>
              <a:tr h="184150">
                <a:tc>
                  <a:txBody>
                    <a:bodyPr/>
                    <a:lstStyle/>
                    <a:p>
                      <a:r>
                        <a:rPr lang="en-GB">
                          <a:effectLst/>
                        </a:rPr>
                        <a:t>University of Ottawa</a:t>
                      </a:r>
                    </a:p>
                  </a:txBody>
                  <a:tcPr marL="0" marR="0" marT="0" marB="0" anchor="ctr">
                    <a:lnL>
                      <a:noFill/>
                    </a:lnL>
                    <a:lnR>
                      <a:noFill/>
                    </a:lnR>
                    <a:lnT>
                      <a:noFill/>
                    </a:lnT>
                    <a:lnB>
                      <a:noFill/>
                    </a:lnB>
                    <a:noFill/>
                  </a:tcPr>
                </a:tc>
                <a:tc>
                  <a:txBody>
                    <a:bodyPr/>
                    <a:lstStyle/>
                    <a:p>
                      <a:pPr algn="r"/>
                      <a:r>
                        <a:rPr lang="en-GB"/>
                        <a:t>30087</a:t>
                      </a:r>
                    </a:p>
                  </a:txBody>
                  <a:tcPr marL="0" marR="0" marT="0" marB="0" anchor="ctr">
                    <a:lnL>
                      <a:noFill/>
                    </a:lnL>
                    <a:lnR>
                      <a:noFill/>
                    </a:lnR>
                    <a:lnT>
                      <a:noFill/>
                    </a:lnT>
                    <a:lnB>
                      <a:noFill/>
                    </a:lnB>
                    <a:noFill/>
                  </a:tcPr>
                </a:tc>
                <a:extLst>
                  <a:ext uri="{0D108BD9-81ED-4DB2-BD59-A6C34878D82A}">
                    <a16:rowId xmlns:a16="http://schemas.microsoft.com/office/drawing/2014/main" val="442923540"/>
                  </a:ext>
                </a:extLst>
              </a:tr>
              <a:tr h="184150">
                <a:tc>
                  <a:txBody>
                    <a:bodyPr/>
                    <a:lstStyle/>
                    <a:p>
                      <a:r>
                        <a:rPr lang="en-GB">
                          <a:effectLst/>
                        </a:rPr>
                        <a:t>Borealis</a:t>
                      </a:r>
                    </a:p>
                  </a:txBody>
                  <a:tcPr marL="0" marR="0" marT="0" marB="0" anchor="ctr">
                    <a:lnL>
                      <a:noFill/>
                    </a:lnL>
                    <a:lnR>
                      <a:noFill/>
                    </a:lnR>
                    <a:lnT>
                      <a:noFill/>
                    </a:lnT>
                    <a:lnB>
                      <a:noFill/>
                    </a:lnB>
                    <a:noFill/>
                  </a:tcPr>
                </a:tc>
                <a:tc>
                  <a:txBody>
                    <a:bodyPr/>
                    <a:lstStyle/>
                    <a:p>
                      <a:pPr algn="r"/>
                      <a:r>
                        <a:rPr lang="en-GB"/>
                        <a:t>20158</a:t>
                      </a:r>
                    </a:p>
                  </a:txBody>
                  <a:tcPr marL="0" marR="0" marT="0" marB="0" anchor="ctr">
                    <a:lnL>
                      <a:noFill/>
                    </a:lnL>
                    <a:lnR>
                      <a:noFill/>
                    </a:lnR>
                    <a:lnT>
                      <a:noFill/>
                    </a:lnT>
                    <a:lnB>
                      <a:noFill/>
                    </a:lnB>
                    <a:noFill/>
                  </a:tcPr>
                </a:tc>
                <a:extLst>
                  <a:ext uri="{0D108BD9-81ED-4DB2-BD59-A6C34878D82A}">
                    <a16:rowId xmlns:a16="http://schemas.microsoft.com/office/drawing/2014/main" val="3559232910"/>
                  </a:ext>
                </a:extLst>
              </a:tr>
              <a:tr h="184150">
                <a:tc>
                  <a:txBody>
                    <a:bodyPr/>
                    <a:lstStyle/>
                    <a:p>
                      <a:r>
                        <a:rPr lang="en-GB">
                          <a:effectLst/>
                        </a:rPr>
                        <a:t>Vancouver Island University</a:t>
                      </a:r>
                    </a:p>
                  </a:txBody>
                  <a:tcPr marL="0" marR="0" marT="0" marB="0" anchor="ctr">
                    <a:lnL>
                      <a:noFill/>
                    </a:lnL>
                    <a:lnR>
                      <a:noFill/>
                    </a:lnR>
                    <a:lnT>
                      <a:noFill/>
                    </a:lnT>
                    <a:lnB>
                      <a:noFill/>
                    </a:lnB>
                    <a:noFill/>
                  </a:tcPr>
                </a:tc>
                <a:tc>
                  <a:txBody>
                    <a:bodyPr/>
                    <a:lstStyle/>
                    <a:p>
                      <a:pPr algn="r"/>
                      <a:r>
                        <a:rPr lang="en-GB"/>
                        <a:t>18892</a:t>
                      </a:r>
                    </a:p>
                  </a:txBody>
                  <a:tcPr marL="0" marR="0" marT="0" marB="0" anchor="ctr">
                    <a:lnL>
                      <a:noFill/>
                    </a:lnL>
                    <a:lnR>
                      <a:noFill/>
                    </a:lnR>
                    <a:lnT>
                      <a:noFill/>
                    </a:lnT>
                    <a:lnB>
                      <a:noFill/>
                    </a:lnB>
                    <a:noFill/>
                  </a:tcPr>
                </a:tc>
                <a:extLst>
                  <a:ext uri="{0D108BD9-81ED-4DB2-BD59-A6C34878D82A}">
                    <a16:rowId xmlns:a16="http://schemas.microsoft.com/office/drawing/2014/main" val="465463994"/>
                  </a:ext>
                </a:extLst>
              </a:tr>
              <a:tr h="184150">
                <a:tc>
                  <a:txBody>
                    <a:bodyPr/>
                    <a:lstStyle/>
                    <a:p>
                      <a:r>
                        <a:rPr lang="en-GB">
                          <a:effectLst/>
                        </a:rPr>
                        <a:t>Statistics Canada</a:t>
                      </a:r>
                    </a:p>
                  </a:txBody>
                  <a:tcPr marL="0" marR="0" marT="0" marB="0" anchor="ctr">
                    <a:lnL>
                      <a:noFill/>
                    </a:lnL>
                    <a:lnR>
                      <a:noFill/>
                    </a:lnR>
                    <a:lnT>
                      <a:noFill/>
                    </a:lnT>
                    <a:lnB>
                      <a:noFill/>
                    </a:lnB>
                    <a:noFill/>
                  </a:tcPr>
                </a:tc>
                <a:tc>
                  <a:txBody>
                    <a:bodyPr/>
                    <a:lstStyle/>
                    <a:p>
                      <a:pPr algn="r"/>
                      <a:r>
                        <a:rPr lang="en-GB"/>
                        <a:t>15043</a:t>
                      </a:r>
                    </a:p>
                  </a:txBody>
                  <a:tcPr marL="0" marR="0" marT="0" marB="0" anchor="ctr">
                    <a:lnL>
                      <a:noFill/>
                    </a:lnL>
                    <a:lnR>
                      <a:noFill/>
                    </a:lnR>
                    <a:lnT>
                      <a:noFill/>
                    </a:lnT>
                    <a:lnB>
                      <a:noFill/>
                    </a:lnB>
                    <a:noFill/>
                  </a:tcPr>
                </a:tc>
                <a:extLst>
                  <a:ext uri="{0D108BD9-81ED-4DB2-BD59-A6C34878D82A}">
                    <a16:rowId xmlns:a16="http://schemas.microsoft.com/office/drawing/2014/main" val="3011512770"/>
                  </a:ext>
                </a:extLst>
              </a:tr>
              <a:tr h="283508">
                <a:tc>
                  <a:txBody>
                    <a:bodyPr/>
                    <a:lstStyle/>
                    <a:p>
                      <a:r>
                        <a:rPr lang="en-GB">
                          <a:effectLst/>
                        </a:rPr>
                        <a:t>University of Victoria</a:t>
                      </a:r>
                    </a:p>
                  </a:txBody>
                  <a:tcPr marL="0" marR="0" marT="0" marB="0" anchor="ctr">
                    <a:lnL>
                      <a:noFill/>
                    </a:lnL>
                    <a:lnR>
                      <a:noFill/>
                    </a:lnR>
                    <a:lnT>
                      <a:noFill/>
                    </a:lnT>
                    <a:lnB>
                      <a:noFill/>
                    </a:lnB>
                    <a:noFill/>
                  </a:tcPr>
                </a:tc>
                <a:tc>
                  <a:txBody>
                    <a:bodyPr/>
                    <a:lstStyle/>
                    <a:p>
                      <a:pPr algn="r"/>
                      <a:r>
                        <a:rPr lang="en-GB"/>
                        <a:t>13083</a:t>
                      </a:r>
                    </a:p>
                  </a:txBody>
                  <a:tcPr marL="0" marR="0" marT="0" marB="0" anchor="ctr">
                    <a:lnL>
                      <a:noFill/>
                    </a:lnL>
                    <a:lnR>
                      <a:noFill/>
                    </a:lnR>
                    <a:lnT>
                      <a:noFill/>
                    </a:lnT>
                    <a:lnB>
                      <a:noFill/>
                    </a:lnB>
                    <a:noFill/>
                  </a:tcPr>
                </a:tc>
                <a:extLst>
                  <a:ext uri="{0D108BD9-81ED-4DB2-BD59-A6C34878D82A}">
                    <a16:rowId xmlns:a16="http://schemas.microsoft.com/office/drawing/2014/main" val="252945089"/>
                  </a:ext>
                </a:extLst>
              </a:tr>
              <a:tr h="271182">
                <a:tc>
                  <a:txBody>
                    <a:bodyPr/>
                    <a:lstStyle/>
                    <a:p>
                      <a:r>
                        <a:rPr lang="en-GB">
                          <a:effectLst/>
                        </a:rPr>
                        <a:t>National Research Council Canada</a:t>
                      </a:r>
                    </a:p>
                  </a:txBody>
                  <a:tcPr marL="0" marR="0" marT="0" marB="0" anchor="ctr">
                    <a:lnL>
                      <a:noFill/>
                    </a:lnL>
                    <a:lnR>
                      <a:noFill/>
                    </a:lnR>
                    <a:lnT>
                      <a:noFill/>
                    </a:lnT>
                    <a:lnB>
                      <a:noFill/>
                    </a:lnB>
                    <a:noFill/>
                  </a:tcPr>
                </a:tc>
                <a:tc>
                  <a:txBody>
                    <a:bodyPr/>
                    <a:lstStyle/>
                    <a:p>
                      <a:pPr algn="r"/>
                      <a:r>
                        <a:rPr lang="en-GB"/>
                        <a:t>8171</a:t>
                      </a:r>
                    </a:p>
                  </a:txBody>
                  <a:tcPr marL="0" marR="0" marT="0" marB="0" anchor="ctr">
                    <a:lnL>
                      <a:noFill/>
                    </a:lnL>
                    <a:lnR>
                      <a:noFill/>
                    </a:lnR>
                    <a:lnT>
                      <a:noFill/>
                    </a:lnT>
                    <a:lnB>
                      <a:noFill/>
                    </a:lnB>
                    <a:noFill/>
                  </a:tcPr>
                </a:tc>
                <a:extLst>
                  <a:ext uri="{0D108BD9-81ED-4DB2-BD59-A6C34878D82A}">
                    <a16:rowId xmlns:a16="http://schemas.microsoft.com/office/drawing/2014/main" val="1263302657"/>
                  </a:ext>
                </a:extLst>
              </a:tr>
              <a:tr h="184150">
                <a:tc>
                  <a:txBody>
                    <a:bodyPr/>
                    <a:lstStyle/>
                    <a:p>
                      <a:r>
                        <a:rPr lang="en-GB">
                          <a:effectLst/>
                        </a:rPr>
                        <a:t>Ocean Networks Canada Society</a:t>
                      </a:r>
                    </a:p>
                  </a:txBody>
                  <a:tcPr marL="0" marR="0" marT="0" marB="0" anchor="ctr">
                    <a:lnL>
                      <a:noFill/>
                    </a:lnL>
                    <a:lnR>
                      <a:noFill/>
                    </a:lnR>
                    <a:lnT>
                      <a:noFill/>
                    </a:lnT>
                    <a:lnB>
                      <a:noFill/>
                    </a:lnB>
                    <a:noFill/>
                  </a:tcPr>
                </a:tc>
                <a:tc>
                  <a:txBody>
                    <a:bodyPr/>
                    <a:lstStyle/>
                    <a:p>
                      <a:pPr algn="r"/>
                      <a:r>
                        <a:rPr lang="en-GB"/>
                        <a:t>6410</a:t>
                      </a:r>
                    </a:p>
                  </a:txBody>
                  <a:tcPr marL="0" marR="0" marT="0" marB="0" anchor="ctr">
                    <a:lnL>
                      <a:noFill/>
                    </a:lnL>
                    <a:lnR>
                      <a:noFill/>
                    </a:lnR>
                    <a:lnT>
                      <a:noFill/>
                    </a:lnT>
                    <a:lnB>
                      <a:noFill/>
                    </a:lnB>
                    <a:noFill/>
                  </a:tcPr>
                </a:tc>
                <a:extLst>
                  <a:ext uri="{0D108BD9-81ED-4DB2-BD59-A6C34878D82A}">
                    <a16:rowId xmlns:a16="http://schemas.microsoft.com/office/drawing/2014/main" val="3327414713"/>
                  </a:ext>
                </a:extLst>
              </a:tr>
              <a:tr h="184150">
                <a:tc>
                  <a:txBody>
                    <a:bodyPr/>
                    <a:lstStyle/>
                    <a:p>
                      <a:r>
                        <a:rPr lang="en-GB">
                          <a:effectLst/>
                        </a:rPr>
                        <a:t>Bank of Canada</a:t>
                      </a:r>
                    </a:p>
                  </a:txBody>
                  <a:tcPr marL="0" marR="0" marT="0" marB="0" anchor="ctr">
                    <a:lnL>
                      <a:noFill/>
                    </a:lnL>
                    <a:lnR>
                      <a:noFill/>
                    </a:lnR>
                    <a:lnT>
                      <a:noFill/>
                    </a:lnT>
                    <a:lnB>
                      <a:noFill/>
                    </a:lnB>
                    <a:noFill/>
                  </a:tcPr>
                </a:tc>
                <a:tc>
                  <a:txBody>
                    <a:bodyPr/>
                    <a:lstStyle/>
                    <a:p>
                      <a:pPr algn="r"/>
                      <a:r>
                        <a:rPr lang="en-GB"/>
                        <a:t>2368</a:t>
                      </a:r>
                    </a:p>
                  </a:txBody>
                  <a:tcPr marL="0" marR="0" marT="0" marB="0" anchor="ctr">
                    <a:lnL>
                      <a:noFill/>
                    </a:lnL>
                    <a:lnR>
                      <a:noFill/>
                    </a:lnR>
                    <a:lnT>
                      <a:noFill/>
                    </a:lnT>
                    <a:lnB>
                      <a:noFill/>
                    </a:lnB>
                    <a:noFill/>
                  </a:tcPr>
                </a:tc>
                <a:extLst>
                  <a:ext uri="{0D108BD9-81ED-4DB2-BD59-A6C34878D82A}">
                    <a16:rowId xmlns:a16="http://schemas.microsoft.com/office/drawing/2014/main" val="3686534698"/>
                  </a:ext>
                </a:extLst>
              </a:tr>
              <a:tr h="184150">
                <a:tc>
                  <a:txBody>
                    <a:bodyPr/>
                    <a:lstStyle/>
                    <a:p>
                      <a:r>
                        <a:rPr lang="en-GB">
                          <a:effectLst/>
                        </a:rPr>
                        <a:t>Memorial University</a:t>
                      </a:r>
                    </a:p>
                  </a:txBody>
                  <a:tcPr marL="0" marR="0" marT="0" marB="0" anchor="ctr">
                    <a:lnL>
                      <a:noFill/>
                    </a:lnL>
                    <a:lnR>
                      <a:noFill/>
                    </a:lnR>
                    <a:lnT>
                      <a:noFill/>
                    </a:lnT>
                    <a:lnB>
                      <a:noFill/>
                    </a:lnB>
                    <a:noFill/>
                  </a:tcPr>
                </a:tc>
                <a:tc>
                  <a:txBody>
                    <a:bodyPr/>
                    <a:lstStyle/>
                    <a:p>
                      <a:pPr algn="r"/>
                      <a:r>
                        <a:rPr lang="en-GB"/>
                        <a:t>1618</a:t>
                      </a:r>
                    </a:p>
                  </a:txBody>
                  <a:tcPr marL="0" marR="0" marT="0" marB="0" anchor="ctr">
                    <a:lnL>
                      <a:noFill/>
                    </a:lnL>
                    <a:lnR>
                      <a:noFill/>
                    </a:lnR>
                    <a:lnT>
                      <a:noFill/>
                    </a:lnT>
                    <a:lnB>
                      <a:noFill/>
                    </a:lnB>
                    <a:noFill/>
                  </a:tcPr>
                </a:tc>
                <a:extLst>
                  <a:ext uri="{0D108BD9-81ED-4DB2-BD59-A6C34878D82A}">
                    <a16:rowId xmlns:a16="http://schemas.microsoft.com/office/drawing/2014/main" val="1762563647"/>
                  </a:ext>
                </a:extLst>
              </a:tr>
              <a:tr h="184150">
                <a:tc>
                  <a:txBody>
                    <a:bodyPr/>
                    <a:lstStyle/>
                    <a:p>
                      <a:r>
                        <a:rPr lang="en-GB">
                          <a:effectLst/>
                        </a:rPr>
                        <a:t>Canada Human-Computer Communications Society</a:t>
                      </a:r>
                    </a:p>
                  </a:txBody>
                  <a:tcPr marL="0" marR="0" marT="0" marB="0" anchor="ctr">
                    <a:lnL>
                      <a:noFill/>
                    </a:lnL>
                    <a:lnR>
                      <a:noFill/>
                    </a:lnR>
                    <a:lnT>
                      <a:noFill/>
                    </a:lnT>
                    <a:lnB>
                      <a:noFill/>
                    </a:lnB>
                    <a:noFill/>
                  </a:tcPr>
                </a:tc>
                <a:tc>
                  <a:txBody>
                    <a:bodyPr/>
                    <a:lstStyle/>
                    <a:p>
                      <a:pPr algn="r"/>
                      <a:r>
                        <a:rPr lang="en-GB"/>
                        <a:t>1216</a:t>
                      </a:r>
                    </a:p>
                  </a:txBody>
                  <a:tcPr marL="0" marR="0" marT="0" marB="0" anchor="ctr">
                    <a:lnL>
                      <a:noFill/>
                    </a:lnL>
                    <a:lnR>
                      <a:noFill/>
                    </a:lnR>
                    <a:lnT>
                      <a:noFill/>
                    </a:lnT>
                    <a:lnB>
                      <a:noFill/>
                    </a:lnB>
                    <a:noFill/>
                  </a:tcPr>
                </a:tc>
                <a:extLst>
                  <a:ext uri="{0D108BD9-81ED-4DB2-BD59-A6C34878D82A}">
                    <a16:rowId xmlns:a16="http://schemas.microsoft.com/office/drawing/2014/main" val="3646200706"/>
                  </a:ext>
                </a:extLst>
              </a:tr>
              <a:tr h="184150">
                <a:tc>
                  <a:txBody>
                    <a:bodyPr/>
                    <a:lstStyle/>
                    <a:p>
                      <a:r>
                        <a:rPr lang="en-GB">
                          <a:effectLst/>
                        </a:rPr>
                        <a:t>University of Manitoba</a:t>
                      </a:r>
                    </a:p>
                  </a:txBody>
                  <a:tcPr marL="0" marR="0" marT="0" marB="0" anchor="ctr">
                    <a:lnL>
                      <a:noFill/>
                    </a:lnL>
                    <a:lnR>
                      <a:noFill/>
                    </a:lnR>
                    <a:lnT>
                      <a:noFill/>
                    </a:lnT>
                    <a:lnB>
                      <a:noFill/>
                    </a:lnB>
                    <a:noFill/>
                  </a:tcPr>
                </a:tc>
                <a:tc>
                  <a:txBody>
                    <a:bodyPr/>
                    <a:lstStyle/>
                    <a:p>
                      <a:pPr algn="r"/>
                      <a:r>
                        <a:rPr lang="en-GB"/>
                        <a:t>951</a:t>
                      </a:r>
                    </a:p>
                  </a:txBody>
                  <a:tcPr marL="0" marR="0" marT="0" marB="0" anchor="ctr">
                    <a:lnL>
                      <a:noFill/>
                    </a:lnL>
                    <a:lnR>
                      <a:noFill/>
                    </a:lnR>
                    <a:lnT>
                      <a:noFill/>
                    </a:lnT>
                    <a:lnB>
                      <a:noFill/>
                    </a:lnB>
                    <a:noFill/>
                  </a:tcPr>
                </a:tc>
                <a:extLst>
                  <a:ext uri="{0D108BD9-81ED-4DB2-BD59-A6C34878D82A}">
                    <a16:rowId xmlns:a16="http://schemas.microsoft.com/office/drawing/2014/main" val="1080139554"/>
                  </a:ext>
                </a:extLst>
              </a:tr>
            </a:tbl>
          </a:graphicData>
        </a:graphic>
      </p:graphicFrame>
    </p:spTree>
    <p:extLst>
      <p:ext uri="{BB962C8B-B14F-4D97-AF65-F5344CB8AC3E}">
        <p14:creationId xmlns:p14="http://schemas.microsoft.com/office/powerpoint/2010/main" val="105017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19C261-EE8B-1ABE-74A7-E41DD661DFE8}"/>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9" name="Group 8">
            <a:extLst>
              <a:ext uri="{FF2B5EF4-FFF2-40B4-BE49-F238E27FC236}">
                <a16:creationId xmlns:a16="http://schemas.microsoft.com/office/drawing/2014/main" id="{4732DA82-0B6B-D379-4E06-7C062FC3AB2B}"/>
              </a:ext>
            </a:extLst>
          </p:cNvPr>
          <p:cNvGrpSpPr/>
          <p:nvPr/>
        </p:nvGrpSpPr>
        <p:grpSpPr>
          <a:xfrm>
            <a:off x="1438835" y="538565"/>
            <a:ext cx="9356121" cy="5918119"/>
            <a:chOff x="1438835" y="653584"/>
            <a:chExt cx="9356121" cy="5918119"/>
          </a:xfrm>
        </p:grpSpPr>
        <p:pic>
          <p:nvPicPr>
            <p:cNvPr id="7" name="Picture 6" descr="A graph with numbers and red bars&#10;&#10;Description automatically generated">
              <a:extLst>
                <a:ext uri="{FF2B5EF4-FFF2-40B4-BE49-F238E27FC236}">
                  <a16:creationId xmlns:a16="http://schemas.microsoft.com/office/drawing/2014/main" id="{A7FE527E-A5F0-C7C0-2507-89A8F2F81101}"/>
                </a:ext>
              </a:extLst>
            </p:cNvPr>
            <p:cNvPicPr>
              <a:picLocks noChangeAspect="1"/>
            </p:cNvPicPr>
            <p:nvPr/>
          </p:nvPicPr>
          <p:blipFill rotWithShape="1">
            <a:blip r:embed="rId3"/>
            <a:srcRect r="-241" b="10642"/>
            <a:stretch/>
          </p:blipFill>
          <p:spPr>
            <a:xfrm>
              <a:off x="1438836" y="653584"/>
              <a:ext cx="9356120" cy="5012555"/>
            </a:xfrm>
            <a:prstGeom prst="rect">
              <a:avLst/>
            </a:prstGeom>
          </p:spPr>
        </p:pic>
        <p:pic>
          <p:nvPicPr>
            <p:cNvPr id="12" name="Picture 11" descr="A graph with numbers and red bars&#10;&#10;Description automatically generated">
              <a:extLst>
                <a:ext uri="{FF2B5EF4-FFF2-40B4-BE49-F238E27FC236}">
                  <a16:creationId xmlns:a16="http://schemas.microsoft.com/office/drawing/2014/main" id="{D94D1AE7-A1A0-0BDC-5CFC-3AB75673E118}"/>
                </a:ext>
              </a:extLst>
            </p:cNvPr>
            <p:cNvPicPr>
              <a:picLocks noChangeAspect="1"/>
            </p:cNvPicPr>
            <p:nvPr/>
          </p:nvPicPr>
          <p:blipFill rotWithShape="1">
            <a:blip r:embed="rId3"/>
            <a:srcRect t="89157" r="-241" b="1445"/>
            <a:stretch/>
          </p:blipFill>
          <p:spPr>
            <a:xfrm>
              <a:off x="1438835" y="6046849"/>
              <a:ext cx="9314312" cy="524854"/>
            </a:xfrm>
            <a:prstGeom prst="rect">
              <a:avLst/>
            </a:prstGeom>
          </p:spPr>
        </p:pic>
        <p:sp>
          <p:nvSpPr>
            <p:cNvPr id="2" name="TextBox 1">
              <a:extLst>
                <a:ext uri="{FF2B5EF4-FFF2-40B4-BE49-F238E27FC236}">
                  <a16:creationId xmlns:a16="http://schemas.microsoft.com/office/drawing/2014/main" id="{41C98F50-550A-20DE-1DC3-A19F53F9EA5B}"/>
                </a:ext>
              </a:extLst>
            </p:cNvPr>
            <p:cNvSpPr txBox="1"/>
            <p:nvPr/>
          </p:nvSpPr>
          <p:spPr>
            <a:xfrm>
              <a:off x="2884394" y="5651126"/>
              <a:ext cx="983877"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10,000+</a:t>
              </a:r>
              <a:endParaRPr lang="en-GB"/>
            </a:p>
          </p:txBody>
        </p:sp>
        <p:sp>
          <p:nvSpPr>
            <p:cNvPr id="3" name="TextBox 2">
              <a:extLst>
                <a:ext uri="{FF2B5EF4-FFF2-40B4-BE49-F238E27FC236}">
                  <a16:creationId xmlns:a16="http://schemas.microsoft.com/office/drawing/2014/main" id="{114221B9-377A-6DD7-86F6-D23E7F131240}"/>
                </a:ext>
              </a:extLst>
            </p:cNvPr>
            <p:cNvSpPr txBox="1"/>
            <p:nvPr/>
          </p:nvSpPr>
          <p:spPr>
            <a:xfrm>
              <a:off x="3993775" y="5662331"/>
              <a:ext cx="1544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1000 – 10,000</a:t>
              </a:r>
              <a:endParaRPr lang="en-GB"/>
            </a:p>
          </p:txBody>
        </p:sp>
        <p:sp>
          <p:nvSpPr>
            <p:cNvPr id="4" name="TextBox 3">
              <a:extLst>
                <a:ext uri="{FF2B5EF4-FFF2-40B4-BE49-F238E27FC236}">
                  <a16:creationId xmlns:a16="http://schemas.microsoft.com/office/drawing/2014/main" id="{788328D3-D8C8-4234-92B7-4BAEBF6E4F07}"/>
                </a:ext>
              </a:extLst>
            </p:cNvPr>
            <p:cNvSpPr txBox="1"/>
            <p:nvPr/>
          </p:nvSpPr>
          <p:spPr>
            <a:xfrm>
              <a:off x="5484156" y="5651124"/>
              <a:ext cx="1286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100 – 1000</a:t>
              </a:r>
              <a:endParaRPr lang="en-GB"/>
            </a:p>
          </p:txBody>
        </p:sp>
        <p:sp>
          <p:nvSpPr>
            <p:cNvPr id="5" name="TextBox 4">
              <a:extLst>
                <a:ext uri="{FF2B5EF4-FFF2-40B4-BE49-F238E27FC236}">
                  <a16:creationId xmlns:a16="http://schemas.microsoft.com/office/drawing/2014/main" id="{00A9C390-BD1F-9139-43E9-49F9D698F5CB}"/>
                </a:ext>
              </a:extLst>
            </p:cNvPr>
            <p:cNvSpPr txBox="1"/>
            <p:nvPr/>
          </p:nvSpPr>
          <p:spPr>
            <a:xfrm>
              <a:off x="6862479" y="5639917"/>
              <a:ext cx="1140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10 – 100</a:t>
              </a:r>
              <a:endParaRPr lang="en-GB"/>
            </a:p>
          </p:txBody>
        </p:sp>
        <p:sp>
          <p:nvSpPr>
            <p:cNvPr id="6" name="TextBox 5">
              <a:extLst>
                <a:ext uri="{FF2B5EF4-FFF2-40B4-BE49-F238E27FC236}">
                  <a16:creationId xmlns:a16="http://schemas.microsoft.com/office/drawing/2014/main" id="{A1FC6411-4760-9658-2B6C-61C45BFE2DB9}"/>
                </a:ext>
              </a:extLst>
            </p:cNvPr>
            <p:cNvSpPr txBox="1"/>
            <p:nvPr/>
          </p:nvSpPr>
          <p:spPr>
            <a:xfrm>
              <a:off x="8274420" y="5639916"/>
              <a:ext cx="7821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1 – 10</a:t>
              </a:r>
              <a:endParaRPr lang="en-GB"/>
            </a:p>
          </p:txBody>
        </p:sp>
        <p:sp>
          <p:nvSpPr>
            <p:cNvPr id="8" name="TextBox 7">
              <a:extLst>
                <a:ext uri="{FF2B5EF4-FFF2-40B4-BE49-F238E27FC236}">
                  <a16:creationId xmlns:a16="http://schemas.microsoft.com/office/drawing/2014/main" id="{A2653192-4B3F-4761-3847-39C1D94F4613}"/>
                </a:ext>
              </a:extLst>
            </p:cNvPr>
            <p:cNvSpPr txBox="1"/>
            <p:nvPr/>
          </p:nvSpPr>
          <p:spPr>
            <a:xfrm>
              <a:off x="9787214" y="5639915"/>
              <a:ext cx="367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0</a:t>
              </a:r>
              <a:endParaRPr lang="en-GB"/>
            </a:p>
          </p:txBody>
        </p:sp>
      </p:grpSp>
    </p:spTree>
    <p:extLst>
      <p:ext uri="{BB962C8B-B14F-4D97-AF65-F5344CB8AC3E}">
        <p14:creationId xmlns:p14="http://schemas.microsoft.com/office/powerpoint/2010/main" val="372419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Research Questions</a:t>
            </a:r>
            <a:endParaRPr lang="en-GB"/>
          </a:p>
        </p:txBody>
      </p:sp>
      <p:sp>
        <p:nvSpPr>
          <p:cNvPr id="8" name="Rectangle 7">
            <a:extLst>
              <a:ext uri="{FF2B5EF4-FFF2-40B4-BE49-F238E27FC236}">
                <a16:creationId xmlns:a16="http://schemas.microsoft.com/office/drawing/2014/main" id="{87365CC2-FBA8-22F0-4FD6-6E346194CED0}"/>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662616DA-86B8-710A-02F5-36297578D51E}"/>
              </a:ext>
            </a:extLst>
          </p:cNvPr>
          <p:cNvSpPr>
            <a:spLocks noGrp="1"/>
          </p:cNvSpPr>
          <p:nvPr>
            <p:ph idx="1"/>
          </p:nvPr>
        </p:nvSpPr>
        <p:spPr>
          <a:xfrm>
            <a:off x="820617" y="1405696"/>
            <a:ext cx="10205547" cy="3691784"/>
          </a:xfrm>
        </p:spPr>
        <p:txBody>
          <a:bodyPr lIns="91440" tIns="45720" rIns="91440" bIns="45720" anchor="t"/>
          <a:lstStyle/>
          <a:p>
            <a:pPr marL="285750" indent="-285750">
              <a:buFont typeface="Arial"/>
              <a:buChar char="•"/>
            </a:pPr>
            <a:r>
              <a:rPr lang="en-GB" sz="2400" dirty="0">
                <a:solidFill>
                  <a:srgbClr val="000000"/>
                </a:solidFill>
                <a:ea typeface="+mn-lt"/>
                <a:cs typeface="+mn-lt"/>
              </a:rPr>
              <a:t>What are the main challenges that GLAM institutions have in terms of assigning and managing PIDS over time?</a:t>
            </a:r>
            <a:endParaRPr lang="en-GB" sz="2400">
              <a:ea typeface="+mn-lt"/>
              <a:cs typeface="+mn-lt"/>
            </a:endParaRPr>
          </a:p>
          <a:p>
            <a:pPr marL="285750" indent="-285750">
              <a:buFont typeface="Arial"/>
              <a:buChar char="•"/>
            </a:pPr>
            <a:r>
              <a:rPr lang="en-GB" sz="2400" dirty="0">
                <a:solidFill>
                  <a:srgbClr val="000000"/>
                </a:solidFill>
                <a:ea typeface="+mn-lt"/>
                <a:cs typeface="+mn-lt"/>
              </a:rPr>
              <a:t>Identify best practices and tools for PID creation and maintenance, e.g. how to ensure that PIDs are updated when collections move? </a:t>
            </a:r>
            <a:endParaRPr lang="en-GB" sz="2400">
              <a:cs typeface="Calibri"/>
            </a:endParaRPr>
          </a:p>
          <a:p>
            <a:pPr marL="285750" indent="-285750">
              <a:buFont typeface="Arial"/>
              <a:buChar char="•"/>
            </a:pPr>
            <a:r>
              <a:rPr lang="en-GB" sz="2400" dirty="0">
                <a:solidFill>
                  <a:srgbClr val="000000"/>
                </a:solidFill>
                <a:ea typeface="+mn-lt"/>
                <a:cs typeface="+mn-lt"/>
              </a:rPr>
              <a:t>What kinds of objects should have DOIs? Where are the current gaps?</a:t>
            </a:r>
            <a:endParaRPr lang="en-GB" sz="2400">
              <a:ea typeface="+mn-lt"/>
              <a:cs typeface="+mn-lt"/>
            </a:endParaRPr>
          </a:p>
          <a:p>
            <a:pPr marL="285750" indent="-285750">
              <a:buFont typeface="Arial"/>
              <a:buChar char="•"/>
            </a:pPr>
            <a:r>
              <a:rPr lang="en-GB" sz="2400" dirty="0">
                <a:solidFill>
                  <a:srgbClr val="000000"/>
                </a:solidFill>
                <a:ea typeface="+mn-lt"/>
                <a:cs typeface="+mn-lt"/>
              </a:rPr>
              <a:t>What are the relative strengths of </a:t>
            </a:r>
            <a:r>
              <a:rPr lang="en-GB" sz="2400" dirty="0" err="1">
                <a:solidFill>
                  <a:srgbClr val="000000"/>
                </a:solidFill>
                <a:ea typeface="+mn-lt"/>
                <a:cs typeface="+mn-lt"/>
              </a:rPr>
              <a:t>DataCite</a:t>
            </a:r>
            <a:r>
              <a:rPr lang="en-GB" sz="2400" dirty="0">
                <a:solidFill>
                  <a:srgbClr val="000000"/>
                </a:solidFill>
                <a:ea typeface="+mn-lt"/>
                <a:cs typeface="+mn-lt"/>
              </a:rPr>
              <a:t> vs. </a:t>
            </a:r>
            <a:r>
              <a:rPr lang="en-GB" sz="2400" dirty="0" err="1">
                <a:solidFill>
                  <a:srgbClr val="000000"/>
                </a:solidFill>
                <a:ea typeface="+mn-lt"/>
                <a:cs typeface="+mn-lt"/>
              </a:rPr>
              <a:t>Crossref</a:t>
            </a:r>
            <a:r>
              <a:rPr lang="en-GB" sz="2400" dirty="0">
                <a:solidFill>
                  <a:srgbClr val="000000"/>
                </a:solidFill>
                <a:ea typeface="+mn-lt"/>
                <a:cs typeface="+mn-lt"/>
              </a:rPr>
              <a:t>? What are the strengths and weaknesses of ARKs? What are the use cases for the various object PIDs?</a:t>
            </a:r>
            <a:endParaRPr lang="en-GB" sz="2400">
              <a:cs typeface="Calibri"/>
            </a:endParaRPr>
          </a:p>
          <a:p>
            <a:pPr marL="285750" indent="-285750">
              <a:buFont typeface="Arial"/>
              <a:buChar char="•"/>
            </a:pPr>
            <a:r>
              <a:rPr lang="en-GB" sz="2400" dirty="0">
                <a:solidFill>
                  <a:srgbClr val="000000"/>
                </a:solidFill>
                <a:ea typeface="+mn-lt"/>
                <a:cs typeface="+mn-lt"/>
              </a:rPr>
              <a:t>How to generate tombstones when material is removed? What information should be included in the tombstone record? </a:t>
            </a:r>
            <a:endParaRPr lang="en-GB" sz="2400">
              <a:cs typeface="Calibri"/>
            </a:endParaRPr>
          </a:p>
          <a:p>
            <a:pPr marL="285750" indent="-285750">
              <a:buFont typeface="Arial"/>
              <a:buChar char="•"/>
            </a:pPr>
            <a:r>
              <a:rPr lang="en-GB" sz="2400" dirty="0">
                <a:solidFill>
                  <a:srgbClr val="000000"/>
                </a:solidFill>
                <a:ea typeface="+mn-lt"/>
                <a:cs typeface="+mn-lt"/>
              </a:rPr>
              <a:t>What happens if an institution e.g. leaves </a:t>
            </a:r>
            <a:r>
              <a:rPr lang="en-GB" sz="2400" dirty="0" err="1">
                <a:solidFill>
                  <a:srgbClr val="000000"/>
                </a:solidFill>
                <a:ea typeface="+mn-lt"/>
                <a:cs typeface="+mn-lt"/>
              </a:rPr>
              <a:t>DataCite</a:t>
            </a:r>
            <a:r>
              <a:rPr lang="en-GB" sz="2400" dirty="0">
                <a:solidFill>
                  <a:srgbClr val="000000"/>
                </a:solidFill>
                <a:ea typeface="+mn-lt"/>
                <a:cs typeface="+mn-lt"/>
              </a:rPr>
              <a:t> Canada? Who will maintain those DOIs over time.  </a:t>
            </a:r>
            <a:endParaRPr lang="en-GB" sz="2400">
              <a:solidFill>
                <a:srgbClr val="000000"/>
              </a:solidFill>
              <a:cs typeface="Calibri"/>
            </a:endParaRPr>
          </a:p>
          <a:p>
            <a:endParaRPr lang="en-GB">
              <a:ea typeface="+mn-lt"/>
              <a:cs typeface="+mn-lt"/>
            </a:endParaRPr>
          </a:p>
        </p:txBody>
      </p:sp>
    </p:spTree>
    <p:extLst>
      <p:ext uri="{BB962C8B-B14F-4D97-AF65-F5344CB8AC3E}">
        <p14:creationId xmlns:p14="http://schemas.microsoft.com/office/powerpoint/2010/main" val="271252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163F-CD92-F68C-8B89-F52BEE56FEB3}"/>
              </a:ext>
            </a:extLst>
          </p:cNvPr>
          <p:cNvSpPr>
            <a:spLocks noGrp="1"/>
          </p:cNvSpPr>
          <p:nvPr>
            <p:ph type="title"/>
          </p:nvPr>
        </p:nvSpPr>
        <p:spPr>
          <a:xfrm>
            <a:off x="820615" y="472057"/>
            <a:ext cx="10417909" cy="874015"/>
          </a:xfrm>
        </p:spPr>
        <p:txBody>
          <a:bodyPr lIns="91440" tIns="45720" rIns="91440" bIns="45720" anchor="t"/>
          <a:lstStyle/>
          <a:p>
            <a:r>
              <a:rPr lang="en-GB">
                <a:latin typeface="Calibri"/>
                <a:ea typeface="Calibri"/>
                <a:cs typeface="Calibri"/>
              </a:rPr>
              <a:t>How Does Persistence Work?</a:t>
            </a:r>
            <a:endParaRPr lang="en-GB">
              <a:ea typeface="Calibri"/>
            </a:endParaRPr>
          </a:p>
        </p:txBody>
      </p:sp>
      <p:sp>
        <p:nvSpPr>
          <p:cNvPr id="3" name="Content Placeholder 2">
            <a:extLst>
              <a:ext uri="{FF2B5EF4-FFF2-40B4-BE49-F238E27FC236}">
                <a16:creationId xmlns:a16="http://schemas.microsoft.com/office/drawing/2014/main" id="{5F7A0349-CCB9-4197-98ED-F5723EAC27A6}"/>
              </a:ext>
            </a:extLst>
          </p:cNvPr>
          <p:cNvSpPr>
            <a:spLocks noGrp="1"/>
          </p:cNvSpPr>
          <p:nvPr>
            <p:ph idx="1"/>
          </p:nvPr>
        </p:nvSpPr>
        <p:spPr>
          <a:xfrm>
            <a:off x="391991" y="1580682"/>
            <a:ext cx="3345597" cy="3691784"/>
          </a:xfrm>
        </p:spPr>
        <p:txBody>
          <a:bodyPr lIns="91440" tIns="45720" rIns="91440" bIns="45720" anchor="t"/>
          <a:lstStyle/>
          <a:p>
            <a:r>
              <a:rPr lang="en-GB">
                <a:cs typeface="Calibri"/>
              </a:rPr>
              <a:t>URL always stays the same, redirects to content location which might change over time. </a:t>
            </a:r>
          </a:p>
          <a:p>
            <a:endParaRPr lang="en-GB">
              <a:cs typeface="Calibri"/>
            </a:endParaRPr>
          </a:p>
          <a:p>
            <a:endParaRPr lang="en-GB">
              <a:cs typeface="Calibri"/>
            </a:endParaRPr>
          </a:p>
        </p:txBody>
      </p:sp>
      <p:sp>
        <p:nvSpPr>
          <p:cNvPr id="5" name="Rectangle 4">
            <a:extLst>
              <a:ext uri="{FF2B5EF4-FFF2-40B4-BE49-F238E27FC236}">
                <a16:creationId xmlns:a16="http://schemas.microsoft.com/office/drawing/2014/main" id="{1913B480-9DBA-C6AE-BEA2-1F17191ABBEE}"/>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2020337C-5AB6-802F-3F97-A4ADFEE0D510}"/>
              </a:ext>
            </a:extLst>
          </p:cNvPr>
          <p:cNvSpPr txBox="1"/>
          <p:nvPr/>
        </p:nvSpPr>
        <p:spPr>
          <a:xfrm>
            <a:off x="4565575" y="5732388"/>
            <a:ext cx="66841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https://vault.library.uvic.ca/concern/generic_works/da53db60-6acf-491c-b5ea-0d0b139fbd1b?locale=en</a:t>
            </a:r>
            <a:endParaRPr lang="en-US" sz="2400">
              <a:cs typeface="Calibri"/>
            </a:endParaRPr>
          </a:p>
        </p:txBody>
      </p:sp>
      <p:sp>
        <p:nvSpPr>
          <p:cNvPr id="8" name="TextBox 7">
            <a:extLst>
              <a:ext uri="{FF2B5EF4-FFF2-40B4-BE49-F238E27FC236}">
                <a16:creationId xmlns:a16="http://schemas.microsoft.com/office/drawing/2014/main" id="{36185D50-8DAC-091E-F1CD-01B19B164928}"/>
              </a:ext>
            </a:extLst>
          </p:cNvPr>
          <p:cNvSpPr txBox="1"/>
          <p:nvPr/>
        </p:nvSpPr>
        <p:spPr>
          <a:xfrm>
            <a:off x="5065413" y="1491292"/>
            <a:ext cx="50530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 https://doi.org/10.58066/jqpg-2136</a:t>
            </a:r>
          </a:p>
        </p:txBody>
      </p:sp>
      <p:sp>
        <p:nvSpPr>
          <p:cNvPr id="9" name="TextBox 8">
            <a:extLst>
              <a:ext uri="{FF2B5EF4-FFF2-40B4-BE49-F238E27FC236}">
                <a16:creationId xmlns:a16="http://schemas.microsoft.com/office/drawing/2014/main" id="{A32632E8-68E7-3D13-2032-ABC01877F8A2}"/>
              </a:ext>
            </a:extLst>
          </p:cNvPr>
          <p:cNvSpPr txBox="1"/>
          <p:nvPr/>
        </p:nvSpPr>
        <p:spPr>
          <a:xfrm>
            <a:off x="5251196" y="4560182"/>
            <a:ext cx="50530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HTTP 302/303 browser redirect</a:t>
            </a:r>
            <a:r>
              <a:rPr lang="en-US" sz="3600"/>
              <a:t> </a:t>
            </a:r>
          </a:p>
        </p:txBody>
      </p:sp>
      <p:pic>
        <p:nvPicPr>
          <p:cNvPr id="10" name="Picture 9" descr="A close-up of a list&#10;&#10;Description automatically generated">
            <a:extLst>
              <a:ext uri="{FF2B5EF4-FFF2-40B4-BE49-F238E27FC236}">
                <a16:creationId xmlns:a16="http://schemas.microsoft.com/office/drawing/2014/main" id="{A6C07F5B-EEDF-B33B-9D2C-5355BD3A4165}"/>
              </a:ext>
            </a:extLst>
          </p:cNvPr>
          <p:cNvPicPr>
            <a:picLocks noChangeAspect="1"/>
          </p:cNvPicPr>
          <p:nvPr/>
        </p:nvPicPr>
        <p:blipFill>
          <a:blip r:embed="rId2"/>
          <a:stretch>
            <a:fillRect/>
          </a:stretch>
        </p:blipFill>
        <p:spPr>
          <a:xfrm>
            <a:off x="4294426" y="2393651"/>
            <a:ext cx="5644730" cy="1768774"/>
          </a:xfrm>
          <a:prstGeom prst="rect">
            <a:avLst/>
          </a:prstGeom>
        </p:spPr>
      </p:pic>
      <p:sp>
        <p:nvSpPr>
          <p:cNvPr id="12" name="Flowchart: Alternative Process 11">
            <a:extLst>
              <a:ext uri="{FF2B5EF4-FFF2-40B4-BE49-F238E27FC236}">
                <a16:creationId xmlns:a16="http://schemas.microsoft.com/office/drawing/2014/main" id="{3FE529FB-2DD0-4564-2740-29C0247B82D1}"/>
              </a:ext>
            </a:extLst>
          </p:cNvPr>
          <p:cNvSpPr/>
          <p:nvPr/>
        </p:nvSpPr>
        <p:spPr>
          <a:xfrm>
            <a:off x="10125111" y="2588529"/>
            <a:ext cx="1869055" cy="11645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cs typeface="Calibri"/>
              </a:rPr>
              <a:t>Lookup table on DOI.org server</a:t>
            </a:r>
            <a:endParaRPr lang="en-GB"/>
          </a:p>
        </p:txBody>
      </p:sp>
      <p:cxnSp>
        <p:nvCxnSpPr>
          <p:cNvPr id="13" name="Straight Arrow Connector 12">
            <a:extLst>
              <a:ext uri="{FF2B5EF4-FFF2-40B4-BE49-F238E27FC236}">
                <a16:creationId xmlns:a16="http://schemas.microsoft.com/office/drawing/2014/main" id="{7BE3DBBC-859B-D416-2B90-043D93E254F1}"/>
              </a:ext>
            </a:extLst>
          </p:cNvPr>
          <p:cNvCxnSpPr/>
          <p:nvPr/>
        </p:nvCxnSpPr>
        <p:spPr>
          <a:xfrm flipH="1">
            <a:off x="7184595" y="1968491"/>
            <a:ext cx="1" cy="43132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97253C-3629-3DCA-F3ED-2249C0654544}"/>
              </a:ext>
            </a:extLst>
          </p:cNvPr>
          <p:cNvCxnSpPr>
            <a:cxnSpLocks/>
          </p:cNvCxnSpPr>
          <p:nvPr/>
        </p:nvCxnSpPr>
        <p:spPr>
          <a:xfrm flipH="1">
            <a:off x="7227727" y="4225736"/>
            <a:ext cx="1" cy="43132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907CC77-7E18-38E4-EB1B-F6FDEA56D587}"/>
              </a:ext>
            </a:extLst>
          </p:cNvPr>
          <p:cNvCxnSpPr>
            <a:cxnSpLocks/>
          </p:cNvCxnSpPr>
          <p:nvPr/>
        </p:nvCxnSpPr>
        <p:spPr>
          <a:xfrm flipH="1">
            <a:off x="7227726" y="5203396"/>
            <a:ext cx="1" cy="43132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child sitting on a rug with pigeons&#10;&#10;Description automatically generated">
            <a:extLst>
              <a:ext uri="{FF2B5EF4-FFF2-40B4-BE49-F238E27FC236}">
                <a16:creationId xmlns:a16="http://schemas.microsoft.com/office/drawing/2014/main" id="{22DBDF43-8527-1130-DB68-8DA5F7019B20}"/>
              </a:ext>
            </a:extLst>
          </p:cNvPr>
          <p:cNvPicPr>
            <a:picLocks noChangeAspect="1"/>
          </p:cNvPicPr>
          <p:nvPr/>
        </p:nvPicPr>
        <p:blipFill>
          <a:blip r:embed="rId3"/>
          <a:stretch>
            <a:fillRect/>
          </a:stretch>
        </p:blipFill>
        <p:spPr>
          <a:xfrm>
            <a:off x="4303501" y="1282552"/>
            <a:ext cx="7706804" cy="5465777"/>
          </a:xfrm>
          <a:prstGeom prst="rect">
            <a:avLst/>
          </a:prstGeom>
        </p:spPr>
      </p:pic>
    </p:spTree>
    <p:extLst>
      <p:ext uri="{BB962C8B-B14F-4D97-AF65-F5344CB8AC3E}">
        <p14:creationId xmlns:p14="http://schemas.microsoft.com/office/powerpoint/2010/main" val="6316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dirty="0">
                <a:latin typeface="Calibri"/>
                <a:cs typeface="Calibri"/>
              </a:rPr>
              <a:t>Next Steps</a:t>
            </a:r>
            <a:endParaRPr lang="en-GB" dirty="0"/>
          </a:p>
        </p:txBody>
      </p:sp>
      <p:sp>
        <p:nvSpPr>
          <p:cNvPr id="8" name="Rectangle 7">
            <a:extLst>
              <a:ext uri="{FF2B5EF4-FFF2-40B4-BE49-F238E27FC236}">
                <a16:creationId xmlns:a16="http://schemas.microsoft.com/office/drawing/2014/main" id="{87365CC2-FBA8-22F0-4FD6-6E346194CED0}"/>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662616DA-86B8-710A-02F5-36297578D51E}"/>
              </a:ext>
            </a:extLst>
          </p:cNvPr>
          <p:cNvSpPr>
            <a:spLocks noGrp="1"/>
          </p:cNvSpPr>
          <p:nvPr>
            <p:ph idx="1"/>
          </p:nvPr>
        </p:nvSpPr>
        <p:spPr>
          <a:xfrm>
            <a:off x="820617" y="1521151"/>
            <a:ext cx="10205547" cy="3691784"/>
          </a:xfrm>
        </p:spPr>
        <p:txBody>
          <a:bodyPr lIns="91440" tIns="45720" rIns="91440" bIns="45720" anchor="t"/>
          <a:lstStyle/>
          <a:p>
            <a:r>
              <a:rPr lang="en-GB" dirty="0">
                <a:solidFill>
                  <a:srgbClr val="000000"/>
                </a:solidFill>
                <a:ea typeface="+mn-lt"/>
                <a:cs typeface="+mn-lt"/>
              </a:rPr>
              <a:t>Survey of GLAM institutions in Canada</a:t>
            </a:r>
            <a:endParaRPr lang="en-US" dirty="0">
              <a:ea typeface="+mn-lt"/>
              <a:cs typeface="+mn-lt"/>
            </a:endParaRPr>
          </a:p>
          <a:p>
            <a:pPr marL="457200" indent="-457200">
              <a:buFont typeface="Calibri" panose="020B0604020202020204" pitchFamily="34" charset="0"/>
              <a:buChar char="-"/>
            </a:pPr>
            <a:r>
              <a:rPr lang="en-GB" dirty="0" err="1">
                <a:solidFill>
                  <a:srgbClr val="000000"/>
                </a:solidFill>
                <a:cs typeface="Calibri"/>
              </a:rPr>
              <a:t>DataCite</a:t>
            </a:r>
            <a:r>
              <a:rPr lang="en-GB" dirty="0">
                <a:solidFill>
                  <a:srgbClr val="000000"/>
                </a:solidFill>
                <a:cs typeface="Calibri"/>
              </a:rPr>
              <a:t> members</a:t>
            </a:r>
          </a:p>
          <a:p>
            <a:pPr marL="457200" indent="-457200">
              <a:buFont typeface="Calibri" panose="020B0604020202020204" pitchFamily="34" charset="0"/>
              <a:buChar char="-"/>
            </a:pPr>
            <a:r>
              <a:rPr lang="en-GB" dirty="0">
                <a:solidFill>
                  <a:srgbClr val="000000"/>
                </a:solidFill>
                <a:cs typeface="Calibri"/>
              </a:rPr>
              <a:t>CARL &amp; CRKN Libraries (and affiliated Archives)</a:t>
            </a:r>
          </a:p>
          <a:p>
            <a:pPr>
              <a:spcBef>
                <a:spcPts val="0"/>
              </a:spcBef>
            </a:pPr>
            <a:endParaRPr lang="en-GB" dirty="0">
              <a:solidFill>
                <a:srgbClr val="000000"/>
              </a:solidFill>
              <a:cs typeface="Calibri"/>
            </a:endParaRPr>
          </a:p>
          <a:p>
            <a:pPr>
              <a:spcBef>
                <a:spcPts val="0"/>
              </a:spcBef>
              <a:buFont typeface="Calibri" panose="020B0604020202020204" pitchFamily="34" charset="0"/>
            </a:pPr>
            <a:r>
              <a:rPr lang="en-GB" dirty="0">
                <a:solidFill>
                  <a:srgbClr val="000000"/>
                </a:solidFill>
                <a:cs typeface="Calibri"/>
              </a:rPr>
              <a:t>What kinds of objects currently have PIDs? What kinds of PIDs?</a:t>
            </a:r>
          </a:p>
          <a:p>
            <a:pPr>
              <a:buFont typeface="Calibri" panose="020B0604020202020204" pitchFamily="34" charset="0"/>
            </a:pPr>
            <a:r>
              <a:rPr lang="en-GB" dirty="0">
                <a:solidFill>
                  <a:srgbClr val="000000"/>
                </a:solidFill>
                <a:cs typeface="Calibri"/>
              </a:rPr>
              <a:t>What objects don’t currently have PIDs? Why not? </a:t>
            </a:r>
          </a:p>
          <a:p>
            <a:pPr>
              <a:spcBef>
                <a:spcPts val="0"/>
              </a:spcBef>
              <a:buFont typeface="Calibri" panose="020B0604020202020204" pitchFamily="34" charset="0"/>
            </a:pPr>
            <a:endParaRPr lang="en-GB" dirty="0">
              <a:solidFill>
                <a:srgbClr val="000000"/>
              </a:solidFill>
              <a:cs typeface="Calibri"/>
            </a:endParaRPr>
          </a:p>
          <a:p>
            <a:pPr>
              <a:spcBef>
                <a:spcPts val="0"/>
              </a:spcBef>
              <a:buFont typeface="Calibri" panose="020B0604020202020204" pitchFamily="34" charset="0"/>
            </a:pPr>
            <a:r>
              <a:rPr lang="en-GB" dirty="0">
                <a:solidFill>
                  <a:srgbClr val="000000"/>
                </a:solidFill>
                <a:cs typeface="Calibri"/>
              </a:rPr>
              <a:t>Museums? Archives?</a:t>
            </a:r>
          </a:p>
        </p:txBody>
      </p:sp>
    </p:spTree>
    <p:extLst>
      <p:ext uri="{BB962C8B-B14F-4D97-AF65-F5344CB8AC3E}">
        <p14:creationId xmlns:p14="http://schemas.microsoft.com/office/powerpoint/2010/main" val="3505033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a:xfrm>
            <a:off x="658868" y="2173898"/>
            <a:ext cx="10417909" cy="874015"/>
          </a:xfrm>
        </p:spPr>
        <p:txBody>
          <a:bodyPr lIns="91440" tIns="45720" rIns="91440" bIns="45720" anchor="t"/>
          <a:lstStyle/>
          <a:p>
            <a:pPr algn="ctr"/>
            <a:r>
              <a:rPr lang="en-GB">
                <a:latin typeface="Calibri"/>
                <a:cs typeface="Calibri"/>
              </a:rPr>
              <a:t>Thanks</a:t>
            </a:r>
            <a:br>
              <a:rPr lang="en-GB">
                <a:latin typeface="Calibri"/>
                <a:cs typeface="Calibri"/>
              </a:rPr>
            </a:br>
            <a:br>
              <a:rPr lang="en-GB">
                <a:latin typeface="Calibri"/>
                <a:cs typeface="Calibri"/>
              </a:rPr>
            </a:br>
            <a:r>
              <a:rPr lang="en-GB"/>
              <a:t>lgoddard@uvic.ca</a:t>
            </a:r>
          </a:p>
        </p:txBody>
      </p:sp>
      <p:sp>
        <p:nvSpPr>
          <p:cNvPr id="8" name="Rectangle 7">
            <a:extLst>
              <a:ext uri="{FF2B5EF4-FFF2-40B4-BE49-F238E27FC236}">
                <a16:creationId xmlns:a16="http://schemas.microsoft.com/office/drawing/2014/main" id="{87365CC2-FBA8-22F0-4FD6-6E346194CED0}"/>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6374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163F-CD92-F68C-8B89-F52BEE56FEB3}"/>
              </a:ext>
            </a:extLst>
          </p:cNvPr>
          <p:cNvSpPr>
            <a:spLocks noGrp="1"/>
          </p:cNvSpPr>
          <p:nvPr>
            <p:ph type="title"/>
          </p:nvPr>
        </p:nvSpPr>
        <p:spPr/>
        <p:txBody>
          <a:bodyPr lIns="91440" tIns="45720" rIns="91440" bIns="45720" anchor="t"/>
          <a:lstStyle/>
          <a:p>
            <a:r>
              <a:rPr lang="en-GB">
                <a:latin typeface="Calibri"/>
                <a:ea typeface="Calibri"/>
                <a:cs typeface="Calibri"/>
              </a:rPr>
              <a:t>How can PIDs fail?</a:t>
            </a:r>
            <a:endParaRPr lang="en-GB">
              <a:ea typeface="Calibri"/>
            </a:endParaRPr>
          </a:p>
        </p:txBody>
      </p:sp>
      <p:sp>
        <p:nvSpPr>
          <p:cNvPr id="3" name="Content Placeholder 2">
            <a:extLst>
              <a:ext uri="{FF2B5EF4-FFF2-40B4-BE49-F238E27FC236}">
                <a16:creationId xmlns:a16="http://schemas.microsoft.com/office/drawing/2014/main" id="{5F7A0349-CCB9-4197-98ED-F5723EAC27A6}"/>
              </a:ext>
            </a:extLst>
          </p:cNvPr>
          <p:cNvSpPr>
            <a:spLocks noGrp="1"/>
          </p:cNvSpPr>
          <p:nvPr>
            <p:ph idx="1"/>
          </p:nvPr>
        </p:nvSpPr>
        <p:spPr>
          <a:xfrm>
            <a:off x="636406" y="1593511"/>
            <a:ext cx="3021554" cy="3830248"/>
          </a:xfrm>
        </p:spPr>
        <p:txBody>
          <a:bodyPr lIns="91440" tIns="45720" rIns="91440" bIns="45720" anchor="t"/>
          <a:lstStyle/>
          <a:p>
            <a:r>
              <a:rPr lang="en-US" sz="3200">
                <a:cs typeface="Calibri"/>
              </a:rPr>
              <a:t>Points of failure:</a:t>
            </a:r>
            <a:endParaRPr lang="en-US" sz="3200">
              <a:ea typeface="Calibri"/>
              <a:cs typeface="Calibri"/>
            </a:endParaRPr>
          </a:p>
          <a:p>
            <a:pPr>
              <a:spcBef>
                <a:spcPts val="0"/>
              </a:spcBef>
            </a:pPr>
            <a:endParaRPr lang="en-US" sz="3200">
              <a:ea typeface="Calibri"/>
              <a:cs typeface="Calibri"/>
            </a:endParaRPr>
          </a:p>
          <a:p>
            <a:r>
              <a:rPr lang="en-US" sz="3200">
                <a:cs typeface="Calibri"/>
              </a:rPr>
              <a:t>DOI.org server not available.</a:t>
            </a:r>
            <a:endParaRPr lang="en-US" sz="3200">
              <a:ea typeface="Calibri" panose="020F0502020204030204"/>
              <a:cs typeface="Calibri"/>
            </a:endParaRPr>
          </a:p>
          <a:p>
            <a:pPr>
              <a:spcBef>
                <a:spcPts val="0"/>
              </a:spcBef>
            </a:pPr>
            <a:endParaRPr lang="en-US" sz="3200">
              <a:ea typeface="Calibri" panose="020F0502020204030204"/>
              <a:cs typeface="Calibri"/>
            </a:endParaRPr>
          </a:p>
          <a:p>
            <a:r>
              <a:rPr lang="en-US" sz="3200">
                <a:cs typeface="Calibri"/>
              </a:rPr>
              <a:t>Target URL is wrong.</a:t>
            </a:r>
            <a:endParaRPr lang="en-US" sz="3200">
              <a:ea typeface="Calibri"/>
              <a:cs typeface="Calibri"/>
            </a:endParaRPr>
          </a:p>
          <a:p>
            <a:endParaRPr lang="en-GB">
              <a:cs typeface="Calibri"/>
            </a:endParaRPr>
          </a:p>
          <a:p>
            <a:endParaRPr lang="en-GB">
              <a:cs typeface="Calibri"/>
            </a:endParaRPr>
          </a:p>
        </p:txBody>
      </p:sp>
      <p:sp>
        <p:nvSpPr>
          <p:cNvPr id="5" name="Rectangle 4">
            <a:extLst>
              <a:ext uri="{FF2B5EF4-FFF2-40B4-BE49-F238E27FC236}">
                <a16:creationId xmlns:a16="http://schemas.microsoft.com/office/drawing/2014/main" id="{1913B480-9DBA-C6AE-BEA2-1F17191ABBEE}"/>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2020337C-5AB6-802F-3F97-A4ADFEE0D510}"/>
              </a:ext>
            </a:extLst>
          </p:cNvPr>
          <p:cNvSpPr txBox="1"/>
          <p:nvPr/>
        </p:nvSpPr>
        <p:spPr>
          <a:xfrm>
            <a:off x="3846707" y="5746765"/>
            <a:ext cx="66841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https://vault.library.uvic.ca/concern/generic_works/da53db60-6acf-491c-b5ea-0d0b139fbd1b?locale=en</a:t>
            </a:r>
            <a:endParaRPr lang="en-US" sz="2400">
              <a:cs typeface="Calibri"/>
            </a:endParaRPr>
          </a:p>
        </p:txBody>
      </p:sp>
      <p:sp>
        <p:nvSpPr>
          <p:cNvPr id="8" name="TextBox 7">
            <a:extLst>
              <a:ext uri="{FF2B5EF4-FFF2-40B4-BE49-F238E27FC236}">
                <a16:creationId xmlns:a16="http://schemas.microsoft.com/office/drawing/2014/main" id="{36185D50-8DAC-091E-F1CD-01B19B164928}"/>
              </a:ext>
            </a:extLst>
          </p:cNvPr>
          <p:cNvSpPr txBox="1"/>
          <p:nvPr/>
        </p:nvSpPr>
        <p:spPr>
          <a:xfrm>
            <a:off x="4806621" y="1476915"/>
            <a:ext cx="50530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 https://doi.org/10.58066/jqpg-2136</a:t>
            </a:r>
          </a:p>
        </p:txBody>
      </p:sp>
      <p:sp>
        <p:nvSpPr>
          <p:cNvPr id="9" name="TextBox 8">
            <a:extLst>
              <a:ext uri="{FF2B5EF4-FFF2-40B4-BE49-F238E27FC236}">
                <a16:creationId xmlns:a16="http://schemas.microsoft.com/office/drawing/2014/main" id="{A32632E8-68E7-3D13-2032-ABC01877F8A2}"/>
              </a:ext>
            </a:extLst>
          </p:cNvPr>
          <p:cNvSpPr txBox="1"/>
          <p:nvPr/>
        </p:nvSpPr>
        <p:spPr>
          <a:xfrm>
            <a:off x="4972036" y="4697245"/>
            <a:ext cx="50896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HTTP 302/303 browser redirect</a:t>
            </a:r>
            <a:r>
              <a:rPr lang="en-US" sz="3600"/>
              <a:t> </a:t>
            </a:r>
          </a:p>
        </p:txBody>
      </p:sp>
      <p:pic>
        <p:nvPicPr>
          <p:cNvPr id="10" name="Picture 9" descr="A close-up of a list&#10;&#10;Description automatically generated">
            <a:extLst>
              <a:ext uri="{FF2B5EF4-FFF2-40B4-BE49-F238E27FC236}">
                <a16:creationId xmlns:a16="http://schemas.microsoft.com/office/drawing/2014/main" id="{A6C07F5B-EEDF-B33B-9D2C-5355BD3A4165}"/>
              </a:ext>
            </a:extLst>
          </p:cNvPr>
          <p:cNvPicPr>
            <a:picLocks noChangeAspect="1"/>
          </p:cNvPicPr>
          <p:nvPr/>
        </p:nvPicPr>
        <p:blipFill>
          <a:blip r:embed="rId2"/>
          <a:stretch>
            <a:fillRect/>
          </a:stretch>
        </p:blipFill>
        <p:spPr>
          <a:xfrm>
            <a:off x="4294426" y="2393651"/>
            <a:ext cx="5644730" cy="1768774"/>
          </a:xfrm>
          <a:prstGeom prst="rect">
            <a:avLst/>
          </a:prstGeom>
        </p:spPr>
      </p:pic>
      <p:sp>
        <p:nvSpPr>
          <p:cNvPr id="12" name="Flowchart: Alternative Process 11">
            <a:extLst>
              <a:ext uri="{FF2B5EF4-FFF2-40B4-BE49-F238E27FC236}">
                <a16:creationId xmlns:a16="http://schemas.microsoft.com/office/drawing/2014/main" id="{3FE529FB-2DD0-4564-2740-29C0247B82D1}"/>
              </a:ext>
            </a:extLst>
          </p:cNvPr>
          <p:cNvSpPr/>
          <p:nvPr/>
        </p:nvSpPr>
        <p:spPr>
          <a:xfrm>
            <a:off x="10125111" y="2588529"/>
            <a:ext cx="1869055" cy="11645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cs typeface="Calibri"/>
              </a:rPr>
              <a:t>Lookup table on DOI.org server</a:t>
            </a:r>
            <a:endParaRPr lang="en-GB"/>
          </a:p>
        </p:txBody>
      </p:sp>
      <p:cxnSp>
        <p:nvCxnSpPr>
          <p:cNvPr id="13" name="Straight Arrow Connector 12">
            <a:extLst>
              <a:ext uri="{FF2B5EF4-FFF2-40B4-BE49-F238E27FC236}">
                <a16:creationId xmlns:a16="http://schemas.microsoft.com/office/drawing/2014/main" id="{7BE3DBBC-859B-D416-2B90-043D93E254F1}"/>
              </a:ext>
            </a:extLst>
          </p:cNvPr>
          <p:cNvCxnSpPr/>
          <p:nvPr/>
        </p:nvCxnSpPr>
        <p:spPr>
          <a:xfrm flipH="1">
            <a:off x="7184595" y="1968491"/>
            <a:ext cx="1" cy="43132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97253C-3629-3DCA-F3ED-2249C0654544}"/>
              </a:ext>
            </a:extLst>
          </p:cNvPr>
          <p:cNvCxnSpPr>
            <a:cxnSpLocks/>
          </p:cNvCxnSpPr>
          <p:nvPr/>
        </p:nvCxnSpPr>
        <p:spPr>
          <a:xfrm flipH="1">
            <a:off x="7198973" y="4268867"/>
            <a:ext cx="1" cy="43132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907CC77-7E18-38E4-EB1B-F6FDEA56D587}"/>
              </a:ext>
            </a:extLst>
          </p:cNvPr>
          <p:cNvCxnSpPr>
            <a:cxnSpLocks/>
          </p:cNvCxnSpPr>
          <p:nvPr/>
        </p:nvCxnSpPr>
        <p:spPr>
          <a:xfrm flipH="1">
            <a:off x="7202742" y="5275283"/>
            <a:ext cx="1" cy="43132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77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TITLE</a:t>
            </a:r>
            <a:endParaRPr lang="en-GB"/>
          </a:p>
        </p:txBody>
      </p:sp>
      <p:sp>
        <p:nvSpPr>
          <p:cNvPr id="8" name="Rectangle 7">
            <a:extLst>
              <a:ext uri="{FF2B5EF4-FFF2-40B4-BE49-F238E27FC236}">
                <a16:creationId xmlns:a16="http://schemas.microsoft.com/office/drawing/2014/main" id="{87365CC2-FBA8-22F0-4FD6-6E346194CED0}"/>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descr="A white text on a white background&#10;&#10;Description automatically generated">
            <a:extLst>
              <a:ext uri="{FF2B5EF4-FFF2-40B4-BE49-F238E27FC236}">
                <a16:creationId xmlns:a16="http://schemas.microsoft.com/office/drawing/2014/main" id="{55D1FDD8-0DB9-1DA6-3B8F-33097B15E0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7545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Archival Resource Keys (ARKS)</a:t>
            </a:r>
            <a:endParaRPr lang="en-GB"/>
          </a:p>
        </p:txBody>
      </p:sp>
      <p:sp>
        <p:nvSpPr>
          <p:cNvPr id="8" name="Rectangle 7">
            <a:extLst>
              <a:ext uri="{FF2B5EF4-FFF2-40B4-BE49-F238E27FC236}">
                <a16:creationId xmlns:a16="http://schemas.microsoft.com/office/drawing/2014/main" id="{87365CC2-FBA8-22F0-4FD6-6E346194CED0}"/>
              </a:ext>
            </a:extLst>
          </p:cNvPr>
          <p:cNvSpPr/>
          <p:nvPr/>
        </p:nvSpPr>
        <p:spPr>
          <a:xfrm>
            <a:off x="790062" y="1423309"/>
            <a:ext cx="3506727" cy="4264560"/>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GB" sz="2000">
                <a:cs typeface="Calibri" panose="020F0502020204030204"/>
              </a:rPr>
              <a:t>No fee for minting</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Very scalable – 8.2 billion ARKs </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Widely adopted in 1200+ institutions</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Can be assigned to anything digital, physical or conceptual</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Can use central resolver (n2t.net) OR local resolver</a:t>
            </a:r>
            <a:endParaRPr lang="en-GB" sz="2000">
              <a:ea typeface="Calibri"/>
              <a:cs typeface="Calibri" panose="020F0502020204030204"/>
            </a:endParaRPr>
          </a:p>
          <a:p>
            <a:endParaRPr lang="en-GB">
              <a:cs typeface="Calibri" panose="020F0502020204030204"/>
            </a:endParaRPr>
          </a:p>
        </p:txBody>
      </p:sp>
      <p:sp>
        <p:nvSpPr>
          <p:cNvPr id="4" name="Rectangle 3">
            <a:extLst>
              <a:ext uri="{FF2B5EF4-FFF2-40B4-BE49-F238E27FC236}">
                <a16:creationId xmlns:a16="http://schemas.microsoft.com/office/drawing/2014/main" id="{8BB167D6-C053-5D43-18B7-DD815DF581EB}"/>
              </a:ext>
            </a:extLst>
          </p:cNvPr>
          <p:cNvSpPr/>
          <p:nvPr/>
        </p:nvSpPr>
        <p:spPr>
          <a:xfrm>
            <a:off x="999201" y="5825332"/>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DDEC7921-4AEC-8BB2-CD2D-0724C98EF060}"/>
              </a:ext>
            </a:extLst>
          </p:cNvPr>
          <p:cNvSpPr txBox="1"/>
          <p:nvPr/>
        </p:nvSpPr>
        <p:spPr>
          <a:xfrm>
            <a:off x="4437089" y="5961089"/>
            <a:ext cx="6915462" cy="369332"/>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ea typeface="+mn-lt"/>
                <a:cs typeface="+mn-lt"/>
              </a:rPr>
              <a:t>http://n2t.net/ark:/65665/vk7786f8901-9aa5-480a-a3a5-05fe6a3c34b0</a:t>
            </a:r>
            <a:endParaRPr lang="en-US"/>
          </a:p>
        </p:txBody>
      </p:sp>
      <p:pic>
        <p:nvPicPr>
          <p:cNvPr id="6" name="Picture 5" descr="A screenshot of a computer&#10;&#10;Description automatically generated">
            <a:extLst>
              <a:ext uri="{FF2B5EF4-FFF2-40B4-BE49-F238E27FC236}">
                <a16:creationId xmlns:a16="http://schemas.microsoft.com/office/drawing/2014/main" id="{ADA503E8-B978-D950-CEDB-BDCD13DD767D}"/>
              </a:ext>
            </a:extLst>
          </p:cNvPr>
          <p:cNvPicPr>
            <a:picLocks noChangeAspect="1"/>
          </p:cNvPicPr>
          <p:nvPr/>
        </p:nvPicPr>
        <p:blipFill>
          <a:blip r:embed="rId3"/>
          <a:stretch>
            <a:fillRect/>
          </a:stretch>
        </p:blipFill>
        <p:spPr>
          <a:xfrm>
            <a:off x="4682552" y="1396037"/>
            <a:ext cx="6287125" cy="4440681"/>
          </a:xfrm>
          <a:prstGeom prst="rect">
            <a:avLst/>
          </a:prstGeom>
        </p:spPr>
      </p:pic>
      <p:grpSp>
        <p:nvGrpSpPr>
          <p:cNvPr id="10" name="Group 9">
            <a:extLst>
              <a:ext uri="{FF2B5EF4-FFF2-40B4-BE49-F238E27FC236}">
                <a16:creationId xmlns:a16="http://schemas.microsoft.com/office/drawing/2014/main" id="{72488DCD-1E4E-3FC4-9A96-D13F0ED0B25C}"/>
              </a:ext>
            </a:extLst>
          </p:cNvPr>
          <p:cNvGrpSpPr/>
          <p:nvPr/>
        </p:nvGrpSpPr>
        <p:grpSpPr>
          <a:xfrm>
            <a:off x="9352613" y="1415320"/>
            <a:ext cx="1848786" cy="237344"/>
            <a:chOff x="9827302" y="1165484"/>
            <a:chExt cx="1848786" cy="237344"/>
          </a:xfrm>
        </p:grpSpPr>
        <p:sp>
          <p:nvSpPr>
            <p:cNvPr id="9" name="Rectangle 8">
              <a:extLst>
                <a:ext uri="{FF2B5EF4-FFF2-40B4-BE49-F238E27FC236}">
                  <a16:creationId xmlns:a16="http://schemas.microsoft.com/office/drawing/2014/main" id="{E621126D-AF04-EF05-DF10-8CA44BDB84CD}"/>
                </a:ext>
              </a:extLst>
            </p:cNvPr>
            <p:cNvSpPr/>
            <p:nvPr/>
          </p:nvSpPr>
          <p:spPr>
            <a:xfrm>
              <a:off x="9827302" y="1165484"/>
              <a:ext cx="1848786" cy="237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mithsonian Institution">
              <a:extLst>
                <a:ext uri="{FF2B5EF4-FFF2-40B4-BE49-F238E27FC236}">
                  <a16:creationId xmlns:a16="http://schemas.microsoft.com/office/drawing/2014/main" id="{00E8AC9C-2777-AD27-F474-A3E788E7E7FB}"/>
                </a:ext>
              </a:extLst>
            </p:cNvPr>
            <p:cNvPicPr>
              <a:picLocks noChangeAspect="1"/>
            </p:cNvPicPr>
            <p:nvPr/>
          </p:nvPicPr>
          <p:blipFill>
            <a:blip r:embed="rId4"/>
            <a:stretch>
              <a:fillRect/>
            </a:stretch>
          </p:blipFill>
          <p:spPr>
            <a:xfrm>
              <a:off x="9907717" y="1166110"/>
              <a:ext cx="1695450" cy="228600"/>
            </a:xfrm>
            <a:prstGeom prst="rect">
              <a:avLst/>
            </a:prstGeom>
          </p:spPr>
        </p:pic>
      </p:grpSp>
    </p:spTree>
    <p:extLst>
      <p:ext uri="{BB962C8B-B14F-4D97-AF65-F5344CB8AC3E}">
        <p14:creationId xmlns:p14="http://schemas.microsoft.com/office/powerpoint/2010/main" val="350639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Archival Resource Keys (ARKS) </a:t>
            </a:r>
            <a:endParaRPr lang="en-GB"/>
          </a:p>
        </p:txBody>
      </p:sp>
      <p:sp>
        <p:nvSpPr>
          <p:cNvPr id="8" name="Rectangle 7">
            <a:extLst>
              <a:ext uri="{FF2B5EF4-FFF2-40B4-BE49-F238E27FC236}">
                <a16:creationId xmlns:a16="http://schemas.microsoft.com/office/drawing/2014/main" id="{87365CC2-FBA8-22F0-4FD6-6E346194CED0}"/>
              </a:ext>
            </a:extLst>
          </p:cNvPr>
          <p:cNvSpPr/>
          <p:nvPr/>
        </p:nvSpPr>
        <p:spPr>
          <a:xfrm>
            <a:off x="865013" y="1835539"/>
            <a:ext cx="3381810" cy="3540037"/>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GB" sz="2000">
                <a:cs typeface="Calibri" panose="020F0502020204030204"/>
              </a:rPr>
              <a:t>Require a server for minting – usually locally hosted.</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No standardized metadata schema &amp; no required elements.</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Object metadata not stored centrally.</a:t>
            </a:r>
            <a:endParaRPr lang="en-GB" sz="2000">
              <a:ea typeface="Calibri"/>
              <a:cs typeface="Calibri"/>
            </a:endParaRPr>
          </a:p>
          <a:p>
            <a:endParaRPr lang="en-GB" sz="2000">
              <a:ea typeface="Calibri"/>
              <a:cs typeface="Calibri"/>
            </a:endParaRPr>
          </a:p>
          <a:p>
            <a:r>
              <a:rPr lang="en-GB" sz="2000">
                <a:cs typeface="Calibri" panose="020F0502020204030204"/>
              </a:rPr>
              <a:t>Don't natively enable the automated exchange of research information.</a:t>
            </a:r>
            <a:endParaRPr lang="en-GB" sz="2000">
              <a:ea typeface="Calibri"/>
              <a:cs typeface="Calibri" panose="020F0502020204030204"/>
            </a:endParaRPr>
          </a:p>
          <a:p>
            <a:endParaRPr lang="en-GB" sz="2000">
              <a:ea typeface="Calibri"/>
              <a:cs typeface="Calibri" panose="020F0502020204030204"/>
            </a:endParaRPr>
          </a:p>
        </p:txBody>
      </p:sp>
      <p:sp>
        <p:nvSpPr>
          <p:cNvPr id="4" name="Rectangle 3">
            <a:extLst>
              <a:ext uri="{FF2B5EF4-FFF2-40B4-BE49-F238E27FC236}">
                <a16:creationId xmlns:a16="http://schemas.microsoft.com/office/drawing/2014/main" id="{E61DD626-CFDB-1DD2-CE51-06DE54CE6C07}"/>
              </a:ext>
            </a:extLst>
          </p:cNvPr>
          <p:cNvSpPr/>
          <p:nvPr/>
        </p:nvSpPr>
        <p:spPr>
          <a:xfrm>
            <a:off x="924250" y="5737890"/>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447BCB3C-9579-A09A-4518-99518AAAF56F}"/>
              </a:ext>
            </a:extLst>
          </p:cNvPr>
          <p:cNvSpPr txBox="1"/>
          <p:nvPr/>
        </p:nvSpPr>
        <p:spPr>
          <a:xfrm>
            <a:off x="4999220" y="6098498"/>
            <a:ext cx="4766872" cy="369332"/>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https://gallica.bnf.fr/ark:/12148/btv1b84573724</a:t>
            </a:r>
          </a:p>
        </p:txBody>
      </p:sp>
      <p:pic>
        <p:nvPicPr>
          <p:cNvPr id="7" name="Picture 6" descr="A screenshot of a computer screen&#10;&#10;Description automatically generated">
            <a:extLst>
              <a:ext uri="{FF2B5EF4-FFF2-40B4-BE49-F238E27FC236}">
                <a16:creationId xmlns:a16="http://schemas.microsoft.com/office/drawing/2014/main" id="{ED01387D-30E0-1519-06EA-3F49ABB8CCDC}"/>
              </a:ext>
            </a:extLst>
          </p:cNvPr>
          <p:cNvPicPr>
            <a:picLocks noChangeAspect="1"/>
          </p:cNvPicPr>
          <p:nvPr/>
        </p:nvPicPr>
        <p:blipFill>
          <a:blip r:embed="rId3"/>
          <a:stretch>
            <a:fillRect/>
          </a:stretch>
        </p:blipFill>
        <p:spPr>
          <a:xfrm>
            <a:off x="4871882" y="1434919"/>
            <a:ext cx="4921615" cy="4300460"/>
          </a:xfrm>
          <a:prstGeom prst="rect">
            <a:avLst/>
          </a:prstGeom>
        </p:spPr>
      </p:pic>
      <p:pic>
        <p:nvPicPr>
          <p:cNvPr id="9" name="Picture 8">
            <a:extLst>
              <a:ext uri="{FF2B5EF4-FFF2-40B4-BE49-F238E27FC236}">
                <a16:creationId xmlns:a16="http://schemas.microsoft.com/office/drawing/2014/main" id="{95FB72B4-CD35-AD8F-6F69-4C1FF21B2467}"/>
              </a:ext>
            </a:extLst>
          </p:cNvPr>
          <p:cNvPicPr>
            <a:picLocks noChangeAspect="1"/>
          </p:cNvPicPr>
          <p:nvPr/>
        </p:nvPicPr>
        <p:blipFill>
          <a:blip r:embed="rId4"/>
          <a:stretch>
            <a:fillRect/>
          </a:stretch>
        </p:blipFill>
        <p:spPr>
          <a:xfrm>
            <a:off x="9786157" y="1968474"/>
            <a:ext cx="1788671" cy="372725"/>
          </a:xfrm>
          <a:prstGeom prst="rect">
            <a:avLst/>
          </a:prstGeom>
        </p:spPr>
      </p:pic>
    </p:spTree>
    <p:extLst>
      <p:ext uri="{BB962C8B-B14F-4D97-AF65-F5344CB8AC3E}">
        <p14:creationId xmlns:p14="http://schemas.microsoft.com/office/powerpoint/2010/main" val="202248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HANDLES</a:t>
            </a:r>
            <a:endParaRPr lang="en-GB"/>
          </a:p>
        </p:txBody>
      </p:sp>
      <p:sp>
        <p:nvSpPr>
          <p:cNvPr id="8" name="Rectangle 7">
            <a:extLst>
              <a:ext uri="{FF2B5EF4-FFF2-40B4-BE49-F238E27FC236}">
                <a16:creationId xmlns:a16="http://schemas.microsoft.com/office/drawing/2014/main" id="{87365CC2-FBA8-22F0-4FD6-6E346194CED0}"/>
              </a:ext>
            </a:extLst>
          </p:cNvPr>
          <p:cNvSpPr/>
          <p:nvPr/>
        </p:nvSpPr>
        <p:spPr>
          <a:xfrm>
            <a:off x="1141796" y="5916076"/>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207C3B40-2969-6A1F-16C4-69CCC2D9CF1B}"/>
              </a:ext>
            </a:extLst>
          </p:cNvPr>
          <p:cNvSpPr/>
          <p:nvPr/>
        </p:nvSpPr>
        <p:spPr>
          <a:xfrm>
            <a:off x="812225" y="1963681"/>
            <a:ext cx="3806531" cy="3989742"/>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GB" sz="2000">
                <a:cs typeface="Calibri" panose="020F0502020204030204"/>
              </a:rPr>
              <a:t>The HANDLE system establishes a centralized registry for PID resolution.</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Small yearly fee to register institutional prefix.</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No standardized metadata schema &amp; no required elements.</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Object metadata not stored centrally.</a:t>
            </a:r>
            <a:endParaRPr lang="en-GB" sz="2000">
              <a:ea typeface="Calibri"/>
              <a:cs typeface="Calibri" panose="020F0502020204030204"/>
            </a:endParaRPr>
          </a:p>
          <a:p>
            <a:endParaRPr lang="en-GB" sz="2000">
              <a:ea typeface="Calibri"/>
              <a:cs typeface="Calibri" panose="020F0502020204030204"/>
            </a:endParaRPr>
          </a:p>
          <a:p>
            <a:r>
              <a:rPr lang="en-GB" sz="2000">
                <a:cs typeface="Calibri" panose="020F0502020204030204"/>
              </a:rPr>
              <a:t>Don't natively enable the automated exchange of research information.</a:t>
            </a:r>
            <a:endParaRPr lang="en-GB" sz="2000">
              <a:ea typeface="Calibri"/>
              <a:cs typeface="Calibri" panose="020F0502020204030204"/>
            </a:endParaRPr>
          </a:p>
          <a:p>
            <a:endParaRPr lang="en-GB">
              <a:cs typeface="Calibri" panose="020F0502020204030204"/>
            </a:endParaRPr>
          </a:p>
        </p:txBody>
      </p:sp>
      <p:pic>
        <p:nvPicPr>
          <p:cNvPr id="5" name="Picture 4" descr="A screenshot of a web page&#10;&#10;Description automatically generated">
            <a:extLst>
              <a:ext uri="{FF2B5EF4-FFF2-40B4-BE49-F238E27FC236}">
                <a16:creationId xmlns:a16="http://schemas.microsoft.com/office/drawing/2014/main" id="{ED6F2D6A-0E09-4813-B316-6E13BBE052B0}"/>
              </a:ext>
            </a:extLst>
          </p:cNvPr>
          <p:cNvPicPr>
            <a:picLocks noChangeAspect="1"/>
          </p:cNvPicPr>
          <p:nvPr/>
        </p:nvPicPr>
        <p:blipFill>
          <a:blip r:embed="rId3"/>
          <a:stretch>
            <a:fillRect/>
          </a:stretch>
        </p:blipFill>
        <p:spPr>
          <a:xfrm>
            <a:off x="5077918" y="687050"/>
            <a:ext cx="5846164" cy="4971738"/>
          </a:xfrm>
          <a:prstGeom prst="rect">
            <a:avLst/>
          </a:prstGeom>
        </p:spPr>
      </p:pic>
      <p:sp>
        <p:nvSpPr>
          <p:cNvPr id="6" name="TextBox 5">
            <a:extLst>
              <a:ext uri="{FF2B5EF4-FFF2-40B4-BE49-F238E27FC236}">
                <a16:creationId xmlns:a16="http://schemas.microsoft.com/office/drawing/2014/main" id="{40537709-953A-F8A0-638A-E23C9C0654E6}"/>
              </a:ext>
            </a:extLst>
          </p:cNvPr>
          <p:cNvSpPr txBox="1"/>
          <p:nvPr/>
        </p:nvSpPr>
        <p:spPr>
          <a:xfrm>
            <a:off x="6260891" y="5886138"/>
            <a:ext cx="3442740" cy="369332"/>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http://hdl.handle.net/1828/10652</a:t>
            </a:r>
          </a:p>
        </p:txBody>
      </p:sp>
    </p:spTree>
    <p:extLst>
      <p:ext uri="{BB962C8B-B14F-4D97-AF65-F5344CB8AC3E}">
        <p14:creationId xmlns:p14="http://schemas.microsoft.com/office/powerpoint/2010/main" val="273619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6CFD-EF37-B0C8-17FD-E4E33D89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E644A-7D17-5BF4-B3F3-95642D80640F}"/>
              </a:ext>
            </a:extLst>
          </p:cNvPr>
          <p:cNvSpPr>
            <a:spLocks noGrp="1"/>
          </p:cNvSpPr>
          <p:nvPr>
            <p:ph type="title"/>
          </p:nvPr>
        </p:nvSpPr>
        <p:spPr/>
        <p:txBody>
          <a:bodyPr lIns="91440" tIns="45720" rIns="91440" bIns="45720" anchor="t"/>
          <a:lstStyle/>
          <a:p>
            <a:r>
              <a:rPr lang="en-GB">
                <a:latin typeface="Calibri"/>
                <a:cs typeface="Calibri"/>
              </a:rPr>
              <a:t>DOIS – </a:t>
            </a:r>
            <a:r>
              <a:rPr lang="en-GB" err="1">
                <a:latin typeface="Calibri"/>
                <a:cs typeface="Calibri"/>
              </a:rPr>
              <a:t>Crossref</a:t>
            </a:r>
            <a:r>
              <a:rPr lang="en-GB">
                <a:latin typeface="Calibri"/>
                <a:cs typeface="Calibri"/>
              </a:rPr>
              <a:t> &amp; </a:t>
            </a:r>
            <a:r>
              <a:rPr lang="en-GB" err="1">
                <a:latin typeface="Calibri"/>
                <a:cs typeface="Calibri"/>
              </a:rPr>
              <a:t>Datacite</a:t>
            </a:r>
            <a:endParaRPr lang="en-GB" err="1"/>
          </a:p>
        </p:txBody>
      </p:sp>
      <p:sp>
        <p:nvSpPr>
          <p:cNvPr id="8" name="Rectangle 7">
            <a:extLst>
              <a:ext uri="{FF2B5EF4-FFF2-40B4-BE49-F238E27FC236}">
                <a16:creationId xmlns:a16="http://schemas.microsoft.com/office/drawing/2014/main" id="{87365CC2-FBA8-22F0-4FD6-6E346194CED0}"/>
              </a:ext>
            </a:extLst>
          </p:cNvPr>
          <p:cNvSpPr/>
          <p:nvPr/>
        </p:nvSpPr>
        <p:spPr>
          <a:xfrm>
            <a:off x="1154288" y="5953551"/>
            <a:ext cx="10202333" cy="8043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B4D557A-15F7-3B8A-C940-19DC54A4701E}"/>
              </a:ext>
            </a:extLst>
          </p:cNvPr>
          <p:cNvSpPr txBox="1"/>
          <p:nvPr/>
        </p:nvSpPr>
        <p:spPr>
          <a:xfrm>
            <a:off x="814466" y="1613941"/>
            <a:ext cx="288060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Fee-based service.</a:t>
            </a:r>
            <a:endParaRPr lang="en-US" sz="2000">
              <a:ea typeface="Calibri"/>
              <a:cs typeface="Calibri"/>
            </a:endParaRPr>
          </a:p>
          <a:p>
            <a:endParaRPr lang="en-US" sz="2000">
              <a:ea typeface="Calibri"/>
              <a:cs typeface="Calibri"/>
            </a:endParaRPr>
          </a:p>
          <a:p>
            <a:r>
              <a:rPr lang="en-US" sz="2000" dirty="0">
                <a:cs typeface="Calibri"/>
              </a:rPr>
              <a:t>Cost depends on the number of DOIs minted, although </a:t>
            </a:r>
            <a:r>
              <a:rPr lang="en-US" sz="2000" dirty="0" err="1">
                <a:cs typeface="Calibri"/>
              </a:rPr>
              <a:t>DataCite</a:t>
            </a:r>
            <a:r>
              <a:rPr lang="en-US" sz="2000" dirty="0">
                <a:cs typeface="Calibri"/>
              </a:rPr>
              <a:t> is considerably cheaper than </a:t>
            </a:r>
            <a:r>
              <a:rPr lang="en-US" sz="2000" dirty="0" err="1">
                <a:cs typeface="Calibri"/>
              </a:rPr>
              <a:t>Crossref</a:t>
            </a:r>
            <a:r>
              <a:rPr lang="en-US" sz="2000" dirty="0">
                <a:cs typeface="Calibri"/>
              </a:rPr>
              <a:t>.</a:t>
            </a:r>
            <a:endParaRPr lang="en-US" sz="2000">
              <a:ea typeface="Calibri"/>
              <a:cs typeface="Calibri"/>
            </a:endParaRPr>
          </a:p>
          <a:p>
            <a:endParaRPr lang="en-US" sz="2000">
              <a:ea typeface="Calibri"/>
              <a:cs typeface="Calibri"/>
            </a:endParaRPr>
          </a:p>
          <a:p>
            <a:r>
              <a:rPr lang="en-US" sz="2000" dirty="0">
                <a:cs typeface="Calibri"/>
              </a:rPr>
              <a:t>Metadata schemas are not flexible, some elements are required.</a:t>
            </a:r>
            <a:endParaRPr lang="en-US" sz="2000" dirty="0">
              <a:ea typeface="Calibri"/>
              <a:cs typeface="Calibri"/>
            </a:endParaRPr>
          </a:p>
          <a:p>
            <a:endParaRPr lang="en-US" sz="2000">
              <a:ea typeface="Calibri"/>
              <a:cs typeface="Calibri"/>
            </a:endParaRPr>
          </a:p>
          <a:p>
            <a:r>
              <a:rPr lang="en-US" sz="2000" dirty="0">
                <a:cs typeface="Calibri"/>
              </a:rPr>
              <a:t>Schemas are subject to updates.</a:t>
            </a:r>
            <a:endParaRPr lang="en-US" sz="2000">
              <a:ea typeface="Calibri"/>
              <a:cs typeface="Calibri"/>
            </a:endParaRPr>
          </a:p>
        </p:txBody>
      </p:sp>
      <p:grpSp>
        <p:nvGrpSpPr>
          <p:cNvPr id="10" name="Group 9">
            <a:extLst>
              <a:ext uri="{FF2B5EF4-FFF2-40B4-BE49-F238E27FC236}">
                <a16:creationId xmlns:a16="http://schemas.microsoft.com/office/drawing/2014/main" id="{443D5165-206A-D7FE-7060-864DA7D33846}"/>
              </a:ext>
            </a:extLst>
          </p:cNvPr>
          <p:cNvGrpSpPr/>
          <p:nvPr/>
        </p:nvGrpSpPr>
        <p:grpSpPr>
          <a:xfrm>
            <a:off x="4243882" y="1424535"/>
            <a:ext cx="6454046" cy="4517478"/>
            <a:chOff x="4293043" y="1424535"/>
            <a:chExt cx="6454046" cy="4517478"/>
          </a:xfrm>
        </p:grpSpPr>
        <p:pic>
          <p:nvPicPr>
            <p:cNvPr id="6" name="Picture 5" descr="A screenshot of a computer&#10;&#10;Description automatically generated">
              <a:extLst>
                <a:ext uri="{FF2B5EF4-FFF2-40B4-BE49-F238E27FC236}">
                  <a16:creationId xmlns:a16="http://schemas.microsoft.com/office/drawing/2014/main" id="{95BD4373-C002-5632-CAC8-2CC73FD8EDE5}"/>
                </a:ext>
              </a:extLst>
            </p:cNvPr>
            <p:cNvPicPr>
              <a:picLocks noChangeAspect="1"/>
            </p:cNvPicPr>
            <p:nvPr/>
          </p:nvPicPr>
          <p:blipFill rotWithShape="1">
            <a:blip r:embed="rId3"/>
            <a:srcRect l="-326" t="-1037" r="2421" b="55678"/>
            <a:stretch/>
          </p:blipFill>
          <p:spPr>
            <a:xfrm>
              <a:off x="4295186" y="4123173"/>
              <a:ext cx="6443887" cy="1818840"/>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DD45F32C-6DE3-E4CC-CAB1-C22BABBC3FEB}"/>
                </a:ext>
              </a:extLst>
            </p:cNvPr>
            <p:cNvPicPr>
              <a:picLocks noChangeAspect="1"/>
            </p:cNvPicPr>
            <p:nvPr/>
          </p:nvPicPr>
          <p:blipFill>
            <a:blip r:embed="rId4"/>
            <a:stretch>
              <a:fillRect/>
            </a:stretch>
          </p:blipFill>
          <p:spPr>
            <a:xfrm>
              <a:off x="4293043" y="1424535"/>
              <a:ext cx="6454046" cy="2709783"/>
            </a:xfrm>
            <a:prstGeom prst="rect">
              <a:avLst/>
            </a:prstGeom>
          </p:spPr>
        </p:pic>
      </p:grpSp>
      <p:sp>
        <p:nvSpPr>
          <p:cNvPr id="9" name="TextBox 8">
            <a:extLst>
              <a:ext uri="{FF2B5EF4-FFF2-40B4-BE49-F238E27FC236}">
                <a16:creationId xmlns:a16="http://schemas.microsoft.com/office/drawing/2014/main" id="{BC2C705A-27DA-16B4-3D70-6DB8E9F00BDF}"/>
              </a:ext>
            </a:extLst>
          </p:cNvPr>
          <p:cNvSpPr txBox="1"/>
          <p:nvPr/>
        </p:nvSpPr>
        <p:spPr>
          <a:xfrm>
            <a:off x="5384451" y="6123482"/>
            <a:ext cx="4229724" cy="369332"/>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a:hlinkClick r:id="rId5"/>
              </a:rPr>
              <a:t>https://doi.org/10.5683/SP3/N3SRW6</a:t>
            </a:r>
            <a:endParaRPr lang="en-US">
              <a:cs typeface="Calibri"/>
            </a:endParaRPr>
          </a:p>
        </p:txBody>
      </p:sp>
    </p:spTree>
    <p:extLst>
      <p:ext uri="{BB962C8B-B14F-4D97-AF65-F5344CB8AC3E}">
        <p14:creationId xmlns:p14="http://schemas.microsoft.com/office/powerpoint/2010/main" val="3341455428"/>
      </p:ext>
    </p:extLst>
  </p:cSld>
  <p:clrMapOvr>
    <a:masterClrMapping/>
  </p:clrMapOvr>
</p:sld>
</file>

<file path=ppt/theme/theme1.xml><?xml version="1.0" encoding="utf-8"?>
<a:theme xmlns:a="http://schemas.openxmlformats.org/drawingml/2006/main" name="3_Content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31</Slides>
  <Notes>23</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3_Content Slide 3</vt:lpstr>
      <vt:lpstr>Title Slide 3</vt:lpstr>
      <vt:lpstr>PowerPoint Presentation</vt:lpstr>
      <vt:lpstr>PERSISTENT IDENTIFIERS for Objects</vt:lpstr>
      <vt:lpstr>How Does Persistence Work?</vt:lpstr>
      <vt:lpstr>How can PIDs fail?</vt:lpstr>
      <vt:lpstr>TITLE</vt:lpstr>
      <vt:lpstr>Archival Resource Keys (ARKS)</vt:lpstr>
      <vt:lpstr>Archival Resource Keys (ARKS) </vt:lpstr>
      <vt:lpstr>HANDLES</vt:lpstr>
      <vt:lpstr>DOIS – Crossref &amp; Datacite</vt:lpstr>
      <vt:lpstr>DOIS – Crossref &amp; Datacite</vt:lpstr>
      <vt:lpstr>Structured Open Data - DataCite</vt:lpstr>
      <vt:lpstr>Structured Open Data - Crossref</vt:lpstr>
      <vt:lpstr>PowerPoint Presentation</vt:lpstr>
      <vt:lpstr>TITLE</vt:lpstr>
      <vt:lpstr>PowerPoint Presentation</vt:lpstr>
      <vt:lpstr>PowerPoint Presentation</vt:lpstr>
      <vt:lpstr>DOI Open Data &amp; OPEN APIS</vt:lpstr>
      <vt:lpstr>Social Dimensions of Sustainability</vt:lpstr>
      <vt:lpstr>Who MAINTAINS PIDS for objects?</vt:lpstr>
      <vt:lpstr>Library Support for PIDs: OJS Journal DOIs</vt:lpstr>
      <vt:lpstr>Library Support for PIDs: Dataset DOIs</vt:lpstr>
      <vt:lpstr>Library Support for PIDs: DSpace Handles</vt:lpstr>
      <vt:lpstr>GLAM Support for PIDs: Gaps</vt:lpstr>
      <vt:lpstr>DATACite-CA </vt:lpstr>
      <vt:lpstr>PowerPoint Presentation</vt:lpstr>
      <vt:lpstr>DATACite-CA &amp; GLAMS</vt:lpstr>
      <vt:lpstr>DATACite-CA: TOp Minters</vt:lpstr>
      <vt:lpstr>PowerPoint Presentation</vt:lpstr>
      <vt:lpstr>Research Questions</vt:lpstr>
      <vt:lpstr>Next Steps</vt:lpstr>
      <vt:lpstr>Thanks  lgoddard@uvic.ca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185</cp:revision>
  <dcterms:created xsi:type="dcterms:W3CDTF">2024-04-15T17:29:25Z</dcterms:created>
  <dcterms:modified xsi:type="dcterms:W3CDTF">2024-05-09T20:16:24Z</dcterms:modified>
</cp:coreProperties>
</file>